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257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68" r:id="rId15"/>
    <p:sldId id="271" r:id="rId16"/>
    <p:sldId id="272" r:id="rId17"/>
    <p:sldId id="270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5" r:id="rId51"/>
    <p:sldId id="308" r:id="rId52"/>
    <p:sldId id="309" r:id="rId53"/>
    <p:sldId id="307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22" r:id="rId62"/>
    <p:sldId id="319" r:id="rId63"/>
    <p:sldId id="318" r:id="rId64"/>
    <p:sldId id="320" r:id="rId65"/>
    <p:sldId id="321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8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41CF2-1FC7-2146-88D4-53C11940F2F8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7D338-80A3-7F42-9787-DFCAF49A2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7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7D338-80A3-7F42-9787-DFCAF49A2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8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7D338-80A3-7F42-9787-DFCAF49A2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5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7D338-80A3-7F42-9787-DFCAF49A2A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5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7D338-80A3-7F42-9787-DFCAF49A2A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5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0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2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4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7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2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5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E4BEF-16EF-B347-A28C-4FDC516A9707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EE6BD-4D5E-2042-BA35-3D68E1AE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6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Tree Shaped Indexes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Carsten Schürmann</a:t>
            </a:r>
          </a:p>
        </p:txBody>
      </p:sp>
    </p:spTree>
    <p:extLst>
      <p:ext uri="{BB962C8B-B14F-4D97-AF65-F5344CB8AC3E}">
        <p14:creationId xmlns:p14="http://schemas.microsoft.com/office/powerpoint/2010/main" val="152280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Page = Disk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Time to access (read/write) a disk block: </a:t>
            </a:r>
            <a:endParaRPr lang="en-US" dirty="0" smtClean="0"/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i="1" dirty="0" smtClean="0">
                <a:solidFill>
                  <a:srgbClr val="FF0000"/>
                </a:solidFill>
              </a:rPr>
              <a:t>eek </a:t>
            </a:r>
            <a:r>
              <a:rPr lang="en-US" i="1" dirty="0">
                <a:solidFill>
                  <a:srgbClr val="FF0000"/>
                </a:solidFill>
              </a:rPr>
              <a:t>time: </a:t>
            </a:r>
            <a:endParaRPr lang="en-US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	</a:t>
            </a:r>
            <a:r>
              <a:rPr lang="en-US" dirty="0" smtClean="0"/>
              <a:t>Moving </a:t>
            </a:r>
            <a:r>
              <a:rPr lang="en-US" dirty="0"/>
              <a:t>arms to position disk head </a:t>
            </a:r>
            <a:r>
              <a:rPr lang="en-US" dirty="0" smtClean="0"/>
              <a:t>on </a:t>
            </a:r>
            <a:r>
              <a:rPr lang="en-US" dirty="0"/>
              <a:t>track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i="1" dirty="0" smtClean="0">
                <a:solidFill>
                  <a:srgbClr val="FF0000"/>
                </a:solidFill>
              </a:rPr>
              <a:t>otational </a:t>
            </a:r>
            <a:r>
              <a:rPr lang="en-US" i="1" dirty="0">
                <a:solidFill>
                  <a:srgbClr val="FF0000"/>
                </a:solidFill>
              </a:rPr>
              <a:t>delay</a:t>
            </a:r>
            <a:r>
              <a:rPr lang="en-US" i="1" dirty="0" smtClean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	</a:t>
            </a:r>
            <a:r>
              <a:rPr lang="en-US" dirty="0" smtClean="0"/>
              <a:t>Waiting </a:t>
            </a:r>
            <a:r>
              <a:rPr lang="en-US" dirty="0"/>
              <a:t>for block to rotate under head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i="1" dirty="0" smtClean="0">
                <a:solidFill>
                  <a:srgbClr val="FF0000"/>
                </a:solidFill>
              </a:rPr>
              <a:t>ransfer </a:t>
            </a:r>
            <a:r>
              <a:rPr lang="en-US" i="1" dirty="0">
                <a:solidFill>
                  <a:srgbClr val="FF0000"/>
                </a:solidFill>
              </a:rPr>
              <a:t>time: </a:t>
            </a:r>
            <a:endParaRPr lang="en-US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	</a:t>
            </a:r>
            <a:r>
              <a:rPr lang="en-US" dirty="0"/>
              <a:t>A</a:t>
            </a:r>
            <a:r>
              <a:rPr lang="en-US" dirty="0" smtClean="0"/>
              <a:t>ctually </a:t>
            </a:r>
            <a:r>
              <a:rPr lang="en-US" dirty="0"/>
              <a:t>moving data to/from disk surface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7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10425"/>
              </p:ext>
            </p:extLst>
          </p:nvPr>
        </p:nvGraphicFramePr>
        <p:xfrm>
          <a:off x="610941" y="2650850"/>
          <a:ext cx="7926138" cy="2499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046"/>
                <a:gridCol w="2642046"/>
                <a:gridCol w="2642046"/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Hard</a:t>
                      </a:r>
                      <a:r>
                        <a:rPr lang="en-US" sz="2800" baseline="0" dirty="0" smtClean="0"/>
                        <a:t> Drive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SSD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i="1" dirty="0" smtClean="0">
                          <a:solidFill>
                            <a:srgbClr val="FF0000"/>
                          </a:solidFill>
                        </a:rPr>
                        <a:t>Seek 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about 1 to 20ms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0.05-0.5 </a:t>
                      </a:r>
                      <a:r>
                        <a:rPr lang="en-US" sz="2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i="1" dirty="0" smtClean="0">
                          <a:solidFill>
                            <a:srgbClr val="FF0000"/>
                          </a:solidFill>
                        </a:rPr>
                        <a:t>Rotational delay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 to 10ms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N/A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i="1" dirty="0" smtClean="0">
                          <a:solidFill>
                            <a:srgbClr val="FF0000"/>
                          </a:solidFill>
                        </a:rPr>
                        <a:t>Transfer 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&lt; 1msec per 4KB page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200MB/s</a:t>
                      </a:r>
                      <a:endParaRPr lang="en-US" sz="4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951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Arranging Pages on a Disk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Next</a:t>
            </a:r>
            <a:r>
              <a:rPr lang="en-US" dirty="0" smtClean="0"/>
              <a:t> </a:t>
            </a:r>
            <a:r>
              <a:rPr lang="en-US" dirty="0"/>
              <a:t>block </a:t>
            </a:r>
            <a:r>
              <a:rPr lang="en-US" dirty="0" smtClean="0"/>
              <a:t>concept:</a:t>
            </a:r>
            <a:endParaRPr lang="en-US" dirty="0"/>
          </a:p>
          <a:p>
            <a:pPr lvl="1"/>
            <a:r>
              <a:rPr lang="en-US" dirty="0" smtClean="0"/>
              <a:t>blocks </a:t>
            </a:r>
            <a:r>
              <a:rPr lang="en-US" dirty="0"/>
              <a:t>on same track, followed </a:t>
            </a:r>
            <a:r>
              <a:rPr lang="en-US" dirty="0" smtClean="0"/>
              <a:t>by</a:t>
            </a:r>
            <a:endParaRPr lang="en-US" dirty="0"/>
          </a:p>
          <a:p>
            <a:pPr lvl="1"/>
            <a:r>
              <a:rPr lang="en-US" dirty="0" smtClean="0"/>
              <a:t>blocks </a:t>
            </a:r>
            <a:r>
              <a:rPr lang="en-US" dirty="0"/>
              <a:t>on same cylinder, followed </a:t>
            </a:r>
            <a:r>
              <a:rPr lang="en-US" dirty="0" smtClean="0"/>
              <a:t>by</a:t>
            </a:r>
          </a:p>
          <a:p>
            <a:pPr lvl="1"/>
            <a:r>
              <a:rPr lang="en-US" dirty="0" smtClean="0"/>
              <a:t>blocks </a:t>
            </a:r>
            <a:r>
              <a:rPr lang="en-US" dirty="0"/>
              <a:t>on adjacent cylinder </a:t>
            </a:r>
          </a:p>
          <a:p>
            <a:r>
              <a:rPr lang="en-US" dirty="0" smtClean="0"/>
              <a:t>Accessing </a:t>
            </a:r>
            <a:r>
              <a:rPr lang="en-US" dirty="0"/>
              <a:t>‘next’ block is </a:t>
            </a:r>
            <a:r>
              <a:rPr lang="en-US" dirty="0" smtClean="0"/>
              <a:t>cheap</a:t>
            </a:r>
            <a:endParaRPr lang="en-US" dirty="0"/>
          </a:p>
          <a:p>
            <a:r>
              <a:rPr lang="en-US" dirty="0" smtClean="0"/>
              <a:t>An </a:t>
            </a:r>
            <a:r>
              <a:rPr lang="en-US" dirty="0"/>
              <a:t>important optimization: pre-fetching </a:t>
            </a:r>
          </a:p>
          <a:p>
            <a:r>
              <a:rPr lang="en-US" dirty="0" smtClean="0"/>
              <a:t>More information  (See </a:t>
            </a:r>
            <a:r>
              <a:rPr lang="en-US" dirty="0"/>
              <a:t>R&amp;G page </a:t>
            </a:r>
            <a:r>
              <a:rPr lang="en-US" dirty="0" smtClean="0"/>
              <a:t>323)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37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System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4910" y="1568728"/>
            <a:ext cx="6964090" cy="29548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0563" y="5652403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47642" y="1842633"/>
            <a:ext cx="2863660" cy="9960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Manipulation Language</a:t>
            </a:r>
          </a:p>
          <a:p>
            <a:pPr algn="ctr"/>
            <a:r>
              <a:rPr lang="en-US" dirty="0" smtClean="0"/>
              <a:t>(DML)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4416" y="1842633"/>
            <a:ext cx="2863660" cy="9960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Definition Language</a:t>
            </a:r>
          </a:p>
          <a:p>
            <a:pPr algn="ctr"/>
            <a:r>
              <a:rPr lang="en-US" dirty="0" smtClean="0"/>
              <a:t>(DDL)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72149" y="3087656"/>
            <a:ext cx="1153765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evaluator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3769" y="3087656"/>
            <a:ext cx="1266980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DML procedures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89763" y="3087656"/>
            <a:ext cx="1153765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optimizer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4910" y="3992373"/>
            <a:ext cx="6964090" cy="12118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52581" y="4307779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 Manager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97487" y="4327377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Buffering Manager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558994" y="4324379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Manager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42344" y="3095956"/>
            <a:ext cx="2378447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 data</a:t>
            </a:r>
            <a:endParaRPr lang="en-US" dirty="0"/>
          </a:p>
        </p:txBody>
      </p:sp>
      <p:cxnSp>
        <p:nvCxnSpPr>
          <p:cNvPr id="20" name="Straight Connector 19"/>
          <p:cNvCxnSpPr>
            <a:stCxn id="6" idx="2"/>
            <a:endCxn id="9" idx="0"/>
          </p:cNvCxnSpPr>
          <p:nvPr/>
        </p:nvCxnSpPr>
        <p:spPr>
          <a:xfrm flipH="1">
            <a:off x="2349032" y="2838651"/>
            <a:ext cx="730440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2"/>
            <a:endCxn id="10" idx="0"/>
          </p:cNvCxnSpPr>
          <p:nvPr/>
        </p:nvCxnSpPr>
        <p:spPr>
          <a:xfrm>
            <a:off x="3079472" y="2838651"/>
            <a:ext cx="727787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2"/>
            <a:endCxn id="12" idx="0"/>
          </p:cNvCxnSpPr>
          <p:nvPr/>
        </p:nvCxnSpPr>
        <p:spPr>
          <a:xfrm>
            <a:off x="3079472" y="2838651"/>
            <a:ext cx="2187174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2"/>
            <a:endCxn id="18" idx="0"/>
          </p:cNvCxnSpPr>
          <p:nvPr/>
        </p:nvCxnSpPr>
        <p:spPr>
          <a:xfrm>
            <a:off x="3079472" y="2838651"/>
            <a:ext cx="4252096" cy="25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2"/>
          </p:cNvCxnSpPr>
          <p:nvPr/>
        </p:nvCxnSpPr>
        <p:spPr>
          <a:xfrm>
            <a:off x="6336246" y="2838651"/>
            <a:ext cx="995322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2"/>
            <a:endCxn id="14" idx="0"/>
          </p:cNvCxnSpPr>
          <p:nvPr/>
        </p:nvCxnSpPr>
        <p:spPr>
          <a:xfrm flipH="1">
            <a:off x="2282628" y="3784868"/>
            <a:ext cx="66404" cy="5229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2"/>
            <a:endCxn id="15" idx="0"/>
          </p:cNvCxnSpPr>
          <p:nvPr/>
        </p:nvCxnSpPr>
        <p:spPr>
          <a:xfrm>
            <a:off x="2349032" y="3784868"/>
            <a:ext cx="1978502" cy="5425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5" idx="3"/>
            <a:endCxn id="16" idx="1"/>
          </p:cNvCxnSpPr>
          <p:nvPr/>
        </p:nvCxnSpPr>
        <p:spPr>
          <a:xfrm flipV="1">
            <a:off x="5157580" y="4664685"/>
            <a:ext cx="401414" cy="29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5" idx="0"/>
          </p:cNvCxnSpPr>
          <p:nvPr/>
        </p:nvCxnSpPr>
        <p:spPr>
          <a:xfrm flipH="1">
            <a:off x="4602608" y="5004991"/>
            <a:ext cx="1786433" cy="647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2"/>
            <a:endCxn id="16" idx="0"/>
          </p:cNvCxnSpPr>
          <p:nvPr/>
        </p:nvCxnSpPr>
        <p:spPr>
          <a:xfrm flipH="1">
            <a:off x="6389041" y="3793168"/>
            <a:ext cx="942527" cy="5312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6200000">
            <a:off x="-264467" y="2456845"/>
            <a:ext cx="18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processing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30835" y="4261377"/>
            <a:ext cx="130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Storage manager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3769" y="4040598"/>
            <a:ext cx="2260380" cy="134452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6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704201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99063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704201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299063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93925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8787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93925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88787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9725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94587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99725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94587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05525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00387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05525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00387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95249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0111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95249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90111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95249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090111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95249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090111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05525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900387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305525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900387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99725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94587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099725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94587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910001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504863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10001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04863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720277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315139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720277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315139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20563" y="5652403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Level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120563" y="1417638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DBMS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16200000">
            <a:off x="202345" y="3545695"/>
            <a:ext cx="2314802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Buffer Manager</a:t>
            </a:r>
            <a:endParaRPr lang="en-US" dirty="0"/>
          </a:p>
        </p:txBody>
      </p:sp>
      <p:cxnSp>
        <p:nvCxnSpPr>
          <p:cNvPr id="4" name="Straight Arrow Connector 3"/>
          <p:cNvCxnSpPr>
            <a:stCxn id="51" idx="2"/>
            <a:endCxn id="52" idx="3"/>
          </p:cNvCxnSpPr>
          <p:nvPr/>
        </p:nvCxnSpPr>
        <p:spPr>
          <a:xfrm flipH="1">
            <a:off x="1359746" y="2106551"/>
            <a:ext cx="3242862" cy="62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52" idx="1"/>
            <a:endCxn id="50" idx="0"/>
          </p:cNvCxnSpPr>
          <p:nvPr/>
        </p:nvCxnSpPr>
        <p:spPr>
          <a:xfrm>
            <a:off x="1359747" y="5047553"/>
            <a:ext cx="3242861" cy="604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305177" y="5762615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endCxn id="51" idx="2"/>
          </p:cNvCxnSpPr>
          <p:nvPr/>
        </p:nvCxnSpPr>
        <p:spPr>
          <a:xfrm flipH="1" flipV="1">
            <a:off x="4602608" y="2106551"/>
            <a:ext cx="2165962" cy="1510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0"/>
          </p:cNvCxnSpPr>
          <p:nvPr/>
        </p:nvCxnSpPr>
        <p:spPr>
          <a:xfrm flipV="1">
            <a:off x="4602608" y="3616877"/>
            <a:ext cx="2165962" cy="20355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267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8712E-6 -1.11933E-6 L 0.23737 -0.3575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69" y="-17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704201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99063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704201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299063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Data</a:t>
            </a:r>
            <a:r>
              <a:rPr lang="en-US" dirty="0"/>
              <a:t>/</a:t>
            </a:r>
            <a:r>
              <a:rPr lang="en-US" dirty="0" smtClean="0"/>
              <a:t>Dirty Page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93925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8787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93925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88787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9725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94587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99725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94587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05525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00387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05525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00387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95249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0111" y="2732749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95249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90111" y="3311450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95249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090111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95249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090111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05525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900387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305525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900387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99725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94587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099725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94587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910001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504863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10001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04863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720277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315139" y="3890151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720277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315139" y="4468852"/>
            <a:ext cx="594862" cy="5787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20563" y="5652403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Level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120563" y="1417638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DBMS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16200000">
            <a:off x="202345" y="3545695"/>
            <a:ext cx="2314802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Buffer Manager</a:t>
            </a:r>
            <a:endParaRPr lang="en-US" dirty="0"/>
          </a:p>
        </p:txBody>
      </p:sp>
      <p:cxnSp>
        <p:nvCxnSpPr>
          <p:cNvPr id="4" name="Straight Arrow Connector 3"/>
          <p:cNvCxnSpPr>
            <a:stCxn id="51" idx="2"/>
            <a:endCxn id="52" idx="3"/>
          </p:cNvCxnSpPr>
          <p:nvPr/>
        </p:nvCxnSpPr>
        <p:spPr>
          <a:xfrm flipH="1">
            <a:off x="1359746" y="2106551"/>
            <a:ext cx="3242862" cy="62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504864" y="3890151"/>
            <a:ext cx="594862" cy="5787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91900" y="3890151"/>
            <a:ext cx="2450589" cy="417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84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704201" y="2732749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99063" y="2732749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704201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299063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Fault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93925" y="2732749"/>
            <a:ext cx="594862" cy="57870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8787" y="2732749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93925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88787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9725" y="2732749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94587" y="2732749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99725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94587" y="3311450"/>
            <a:ext cx="594862" cy="57870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05525" y="2732749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00387" y="2732749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05525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00387" y="3311450"/>
            <a:ext cx="594862" cy="5787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95249" y="2732749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0111" y="2732749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95249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90111" y="3311450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95249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090111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95249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090111" y="4468852"/>
            <a:ext cx="594862" cy="57870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05525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900387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305525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900387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99725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94587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099725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94587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910001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504863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10001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04863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720277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315139" y="3890151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720277" y="4468852"/>
            <a:ext cx="594862" cy="57870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315139" y="4468852"/>
            <a:ext cx="594862" cy="578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20563" y="5652403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Level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120563" y="1417638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DBMS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16200000">
            <a:off x="202345" y="3545695"/>
            <a:ext cx="2314802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Buffer Manager</a:t>
            </a:r>
            <a:endParaRPr lang="en-US" dirty="0"/>
          </a:p>
        </p:txBody>
      </p:sp>
      <p:cxnSp>
        <p:nvCxnSpPr>
          <p:cNvPr id="4" name="Straight Arrow Connector 3"/>
          <p:cNvCxnSpPr>
            <a:stCxn id="51" idx="2"/>
            <a:endCxn id="52" idx="3"/>
          </p:cNvCxnSpPr>
          <p:nvPr/>
        </p:nvCxnSpPr>
        <p:spPr>
          <a:xfrm flipH="1">
            <a:off x="1359746" y="2106551"/>
            <a:ext cx="3242862" cy="62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504864" y="3890151"/>
            <a:ext cx="594862" cy="5787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91900" y="3890151"/>
            <a:ext cx="2450589" cy="417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955031" y="4195577"/>
            <a:ext cx="2331218" cy="1752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00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207E-6 4.34783E-6 L 0.25837 0.2629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0" y="13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DBMS require all pages to be in RAM</a:t>
            </a:r>
          </a:p>
          <a:p>
            <a:endParaRPr lang="en-US" dirty="0" smtClean="0"/>
          </a:p>
          <a:p>
            <a:r>
              <a:rPr lang="en-US" dirty="0" smtClean="0"/>
              <a:t>Buffer manager encapsulate access disk</a:t>
            </a:r>
          </a:p>
          <a:p>
            <a:endParaRPr lang="en-US" dirty="0"/>
          </a:p>
          <a:p>
            <a:r>
              <a:rPr lang="en-US" dirty="0" smtClean="0"/>
              <a:t>Implements a strategy to handle page faults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70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page counter</a:t>
            </a:r>
          </a:p>
          <a:p>
            <a:pPr lvl="1"/>
            <a:r>
              <a:rPr lang="en-US" dirty="0" smtClean="0"/>
              <a:t>Counter = 0 and page not dirty: flag as replaceable</a:t>
            </a:r>
          </a:p>
          <a:p>
            <a:pPr lvl="1"/>
            <a:r>
              <a:rPr lang="en-US" dirty="0" smtClean="0"/>
              <a:t>Counter = 0 and page dirty: write to disk</a:t>
            </a:r>
          </a:p>
          <a:p>
            <a:r>
              <a:rPr lang="en-US" dirty="0" smtClean="0"/>
              <a:t>Which page to pick?</a:t>
            </a:r>
          </a:p>
          <a:p>
            <a:pPr lvl="1"/>
            <a:r>
              <a:rPr lang="en-US" dirty="0" smtClean="0"/>
              <a:t>Least Recently Used (LRU) page</a:t>
            </a:r>
          </a:p>
          <a:p>
            <a:pPr lvl="1"/>
            <a:r>
              <a:rPr lang="en-US" dirty="0" smtClean="0"/>
              <a:t>But there are others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												[See R&amp;G]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2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System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4910" y="1568728"/>
            <a:ext cx="6964090" cy="29548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0563" y="5652403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47642" y="1842633"/>
            <a:ext cx="2863660" cy="9960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Manipulation Language</a:t>
            </a:r>
          </a:p>
          <a:p>
            <a:pPr algn="ctr"/>
            <a:r>
              <a:rPr lang="en-US" dirty="0" smtClean="0"/>
              <a:t>(DML)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4416" y="1842633"/>
            <a:ext cx="2863660" cy="9960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Definition Language</a:t>
            </a:r>
          </a:p>
          <a:p>
            <a:pPr algn="ctr"/>
            <a:r>
              <a:rPr lang="en-US" dirty="0" smtClean="0"/>
              <a:t>(DDL)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72149" y="3087656"/>
            <a:ext cx="1153765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evaluator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3769" y="3087656"/>
            <a:ext cx="1266980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DML procedures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89763" y="3087656"/>
            <a:ext cx="1153765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optimizer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4910" y="3992373"/>
            <a:ext cx="6964090" cy="12118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52581" y="4307779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 Manager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97487" y="4327377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Buffering Manager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558994" y="4324379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Manager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42344" y="3095956"/>
            <a:ext cx="2378447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 data</a:t>
            </a:r>
            <a:endParaRPr lang="en-US" dirty="0"/>
          </a:p>
        </p:txBody>
      </p:sp>
      <p:cxnSp>
        <p:nvCxnSpPr>
          <p:cNvPr id="20" name="Straight Connector 19"/>
          <p:cNvCxnSpPr>
            <a:stCxn id="6" idx="2"/>
            <a:endCxn id="9" idx="0"/>
          </p:cNvCxnSpPr>
          <p:nvPr/>
        </p:nvCxnSpPr>
        <p:spPr>
          <a:xfrm flipH="1">
            <a:off x="2349032" y="2838651"/>
            <a:ext cx="730440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2"/>
            <a:endCxn id="10" idx="0"/>
          </p:cNvCxnSpPr>
          <p:nvPr/>
        </p:nvCxnSpPr>
        <p:spPr>
          <a:xfrm>
            <a:off x="3079472" y="2838651"/>
            <a:ext cx="727787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2"/>
            <a:endCxn id="12" idx="0"/>
          </p:cNvCxnSpPr>
          <p:nvPr/>
        </p:nvCxnSpPr>
        <p:spPr>
          <a:xfrm>
            <a:off x="3079472" y="2838651"/>
            <a:ext cx="2187174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2"/>
            <a:endCxn id="18" idx="0"/>
          </p:cNvCxnSpPr>
          <p:nvPr/>
        </p:nvCxnSpPr>
        <p:spPr>
          <a:xfrm>
            <a:off x="3079472" y="2838651"/>
            <a:ext cx="4252096" cy="25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2"/>
          </p:cNvCxnSpPr>
          <p:nvPr/>
        </p:nvCxnSpPr>
        <p:spPr>
          <a:xfrm>
            <a:off x="6336246" y="2838651"/>
            <a:ext cx="995322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2"/>
            <a:endCxn id="14" idx="0"/>
          </p:cNvCxnSpPr>
          <p:nvPr/>
        </p:nvCxnSpPr>
        <p:spPr>
          <a:xfrm flipH="1">
            <a:off x="2282628" y="3784868"/>
            <a:ext cx="66404" cy="5229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2"/>
            <a:endCxn id="15" idx="0"/>
          </p:cNvCxnSpPr>
          <p:nvPr/>
        </p:nvCxnSpPr>
        <p:spPr>
          <a:xfrm>
            <a:off x="2349032" y="3784868"/>
            <a:ext cx="1978502" cy="5425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5" idx="3"/>
            <a:endCxn id="16" idx="1"/>
          </p:cNvCxnSpPr>
          <p:nvPr/>
        </p:nvCxnSpPr>
        <p:spPr>
          <a:xfrm flipV="1">
            <a:off x="5157580" y="4664685"/>
            <a:ext cx="401414" cy="29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5" idx="0"/>
          </p:cNvCxnSpPr>
          <p:nvPr/>
        </p:nvCxnSpPr>
        <p:spPr>
          <a:xfrm flipH="1">
            <a:off x="4602608" y="5004991"/>
            <a:ext cx="1786433" cy="647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2"/>
            <a:endCxn id="16" idx="0"/>
          </p:cNvCxnSpPr>
          <p:nvPr/>
        </p:nvCxnSpPr>
        <p:spPr>
          <a:xfrm flipH="1">
            <a:off x="6389041" y="3793168"/>
            <a:ext cx="942527" cy="5312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6200000">
            <a:off x="-264467" y="2456845"/>
            <a:ext cx="18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processing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30835" y="4261377"/>
            <a:ext cx="130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Storage manager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21469" y="4040598"/>
            <a:ext cx="2260380" cy="134452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9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System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4910" y="1568728"/>
            <a:ext cx="6964090" cy="29548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0563" y="5652403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47642" y="1842633"/>
            <a:ext cx="2863660" cy="9960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Manipulation Language</a:t>
            </a:r>
          </a:p>
          <a:p>
            <a:pPr algn="ctr"/>
            <a:r>
              <a:rPr lang="en-US" dirty="0" smtClean="0"/>
              <a:t>(DML)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4416" y="1842633"/>
            <a:ext cx="2863660" cy="9960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Definition Language</a:t>
            </a:r>
          </a:p>
          <a:p>
            <a:pPr algn="ctr"/>
            <a:r>
              <a:rPr lang="en-US" dirty="0" smtClean="0"/>
              <a:t>(DDL)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72149" y="3087656"/>
            <a:ext cx="1153765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evaluator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3769" y="3087656"/>
            <a:ext cx="1266980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DML procedures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89763" y="3087656"/>
            <a:ext cx="1153765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optimizer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4910" y="3992373"/>
            <a:ext cx="6964090" cy="12118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52581" y="4307779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 Manager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97487" y="4327377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Buffering Manager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558994" y="4324379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Manager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42344" y="3095956"/>
            <a:ext cx="2378447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 data</a:t>
            </a:r>
            <a:endParaRPr lang="en-US" dirty="0"/>
          </a:p>
        </p:txBody>
      </p:sp>
      <p:cxnSp>
        <p:nvCxnSpPr>
          <p:cNvPr id="20" name="Straight Connector 19"/>
          <p:cNvCxnSpPr>
            <a:stCxn id="6" idx="2"/>
            <a:endCxn id="9" idx="0"/>
          </p:cNvCxnSpPr>
          <p:nvPr/>
        </p:nvCxnSpPr>
        <p:spPr>
          <a:xfrm flipH="1">
            <a:off x="2349032" y="2838651"/>
            <a:ext cx="730440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2"/>
            <a:endCxn id="10" idx="0"/>
          </p:cNvCxnSpPr>
          <p:nvPr/>
        </p:nvCxnSpPr>
        <p:spPr>
          <a:xfrm>
            <a:off x="3079472" y="2838651"/>
            <a:ext cx="727787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2"/>
            <a:endCxn id="12" idx="0"/>
          </p:cNvCxnSpPr>
          <p:nvPr/>
        </p:nvCxnSpPr>
        <p:spPr>
          <a:xfrm>
            <a:off x="3079472" y="2838651"/>
            <a:ext cx="2187174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2"/>
            <a:endCxn id="18" idx="0"/>
          </p:cNvCxnSpPr>
          <p:nvPr/>
        </p:nvCxnSpPr>
        <p:spPr>
          <a:xfrm>
            <a:off x="3079472" y="2838651"/>
            <a:ext cx="4252096" cy="25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2"/>
          </p:cNvCxnSpPr>
          <p:nvPr/>
        </p:nvCxnSpPr>
        <p:spPr>
          <a:xfrm>
            <a:off x="6336246" y="2838651"/>
            <a:ext cx="995322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2"/>
            <a:endCxn id="14" idx="0"/>
          </p:cNvCxnSpPr>
          <p:nvPr/>
        </p:nvCxnSpPr>
        <p:spPr>
          <a:xfrm flipH="1">
            <a:off x="2282628" y="3784868"/>
            <a:ext cx="66404" cy="5229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2"/>
            <a:endCxn id="15" idx="0"/>
          </p:cNvCxnSpPr>
          <p:nvPr/>
        </p:nvCxnSpPr>
        <p:spPr>
          <a:xfrm>
            <a:off x="2349032" y="3784868"/>
            <a:ext cx="1978502" cy="5425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5" idx="3"/>
            <a:endCxn id="16" idx="1"/>
          </p:cNvCxnSpPr>
          <p:nvPr/>
        </p:nvCxnSpPr>
        <p:spPr>
          <a:xfrm flipV="1">
            <a:off x="5157580" y="4664685"/>
            <a:ext cx="401414" cy="29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5" idx="0"/>
          </p:cNvCxnSpPr>
          <p:nvPr/>
        </p:nvCxnSpPr>
        <p:spPr>
          <a:xfrm flipH="1">
            <a:off x="4602608" y="5004991"/>
            <a:ext cx="1786433" cy="647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2"/>
            <a:endCxn id="16" idx="0"/>
          </p:cNvCxnSpPr>
          <p:nvPr/>
        </p:nvCxnSpPr>
        <p:spPr>
          <a:xfrm flipH="1">
            <a:off x="6389041" y="3793168"/>
            <a:ext cx="942527" cy="5312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6200000">
            <a:off x="-264467" y="2456845"/>
            <a:ext cx="18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processing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30835" y="4261377"/>
            <a:ext cx="130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Storage manager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3769" y="4147352"/>
            <a:ext cx="5076085" cy="249162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9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for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79820" cy="4926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ages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Data pages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Header pages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Information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Empty space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Alternative Header page structures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278781"/>
              </p:ext>
            </p:extLst>
          </p:nvPr>
        </p:nvGraphicFramePr>
        <p:xfrm>
          <a:off x="3856894" y="1600200"/>
          <a:ext cx="2350644" cy="14782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984067"/>
                <a:gridCol w="707404"/>
                <a:gridCol w="65917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Header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444297"/>
              </p:ext>
            </p:extLst>
          </p:nvPr>
        </p:nvGraphicFramePr>
        <p:xfrm>
          <a:off x="3962738" y="3398026"/>
          <a:ext cx="2350644" cy="14782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984067"/>
                <a:gridCol w="707404"/>
                <a:gridCol w="65917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Header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19766"/>
              </p:ext>
            </p:extLst>
          </p:nvPr>
        </p:nvGraphicFramePr>
        <p:xfrm>
          <a:off x="4002600" y="5219455"/>
          <a:ext cx="2350644" cy="14782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933150"/>
                <a:gridCol w="758321"/>
                <a:gridCol w="65917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Header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60085"/>
              </p:ext>
            </p:extLst>
          </p:nvPr>
        </p:nvGraphicFramePr>
        <p:xfrm>
          <a:off x="6876089" y="348023"/>
          <a:ext cx="1810711" cy="1478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685296"/>
                <a:gridCol w="691327"/>
                <a:gridCol w="434088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640460"/>
              </p:ext>
            </p:extLst>
          </p:nvPr>
        </p:nvGraphicFramePr>
        <p:xfrm>
          <a:off x="7152083" y="2339340"/>
          <a:ext cx="1810711" cy="1478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685296"/>
                <a:gridCol w="691327"/>
                <a:gridCol w="434088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681606"/>
              </p:ext>
            </p:extLst>
          </p:nvPr>
        </p:nvGraphicFramePr>
        <p:xfrm>
          <a:off x="6876089" y="2829936"/>
          <a:ext cx="1810711" cy="1478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685296"/>
                <a:gridCol w="691327"/>
                <a:gridCol w="434088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098193"/>
              </p:ext>
            </p:extLst>
          </p:nvPr>
        </p:nvGraphicFramePr>
        <p:xfrm>
          <a:off x="6913268" y="4935003"/>
          <a:ext cx="1810711" cy="1478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629360"/>
                <a:gridCol w="747263"/>
                <a:gridCol w="434088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3962738" y="2170550"/>
            <a:ext cx="178524" cy="12274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65727" y="2170550"/>
            <a:ext cx="1286356" cy="305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002600" y="3912339"/>
            <a:ext cx="291063" cy="1307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983982" y="530475"/>
            <a:ext cx="1892107" cy="1655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17739" y="2475551"/>
            <a:ext cx="2358350" cy="354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53465" y="4876306"/>
            <a:ext cx="1759803" cy="889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4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3968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to fit records into a (4kB page!)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Fixed Length Records    </a:t>
            </a:r>
            <a:r>
              <a:rPr lang="en-US" dirty="0" smtClean="0"/>
              <a:t>and   </a:t>
            </a:r>
            <a:r>
              <a:rPr lang="en-US" dirty="0" smtClean="0">
                <a:solidFill>
                  <a:srgbClr val="FF0000"/>
                </a:solidFill>
              </a:rPr>
              <a:t>Variable Length Records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0000"/>
                </a:solidFill>
              </a:rPr>
              <a:t>retrieve</a:t>
            </a:r>
            <a:r>
              <a:rPr lang="en-US" dirty="0" smtClean="0"/>
              <a:t> a record?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0000"/>
                </a:solidFill>
              </a:rPr>
              <a:t>insert</a:t>
            </a:r>
            <a:r>
              <a:rPr lang="en-US" dirty="0" smtClean="0"/>
              <a:t> </a:t>
            </a:r>
            <a:r>
              <a:rPr lang="en-US" dirty="0"/>
              <a:t>a record?</a:t>
            </a:r>
          </a:p>
          <a:p>
            <a:endParaRPr lang="en-US" dirty="0" smtClean="0"/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0000"/>
                </a:solidFill>
              </a:rPr>
              <a:t>delete</a:t>
            </a:r>
            <a:r>
              <a:rPr lang="en-US" dirty="0" smtClean="0"/>
              <a:t> </a:t>
            </a:r>
            <a:r>
              <a:rPr lang="en-US" dirty="0"/>
              <a:t>a record?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1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Length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3094" y="2700601"/>
            <a:ext cx="3922877" cy="311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01547" y="2129938"/>
            <a:ext cx="3922877" cy="337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16323" y="2700601"/>
            <a:ext cx="3922877" cy="3375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21123" y="3150389"/>
            <a:ext cx="3922877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21123" y="3937752"/>
            <a:ext cx="3922877" cy="3375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1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Retrieval</a:t>
            </a:r>
          </a:p>
          <a:p>
            <a:pPr marL="457200" lvl="1" indent="0">
              <a:buNone/>
            </a:pPr>
            <a:r>
              <a:rPr lang="en-US" sz="2800" dirty="0" smtClean="0"/>
              <a:t>Define </a:t>
            </a:r>
            <a:r>
              <a:rPr lang="en-US" sz="2800" dirty="0" err="1" smtClean="0"/>
              <a:t>RecordID</a:t>
            </a:r>
            <a:endParaRPr lang="en-US" sz="2800" dirty="0" smtClean="0"/>
          </a:p>
          <a:p>
            <a:pPr marL="457200" lvl="1" indent="0">
              <a:buNone/>
            </a:pPr>
            <a:r>
              <a:rPr lang="en-US" sz="2800" dirty="0"/>
              <a:t>  </a:t>
            </a:r>
            <a:r>
              <a:rPr lang="en-US" sz="2800" dirty="0" smtClean="0"/>
              <a:t>  rid = </a:t>
            </a:r>
            <a:r>
              <a:rPr lang="en-US" sz="2800" dirty="0" err="1" smtClean="0"/>
              <a:t>pid:slotID</a:t>
            </a:r>
            <a:endParaRPr lang="en-US" sz="2800" dirty="0" smtClean="0"/>
          </a:p>
          <a:p>
            <a:r>
              <a:rPr lang="en-US" sz="3200" dirty="0" smtClean="0">
                <a:solidFill>
                  <a:srgbClr val="FF0000"/>
                </a:solidFill>
              </a:rPr>
              <a:t>Insertion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r>
              <a:rPr lang="en-US" sz="3200" dirty="0" smtClean="0">
                <a:solidFill>
                  <a:srgbClr val="FF0000"/>
                </a:solidFill>
              </a:rPr>
              <a:t>Deletion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43094" y="2700601"/>
            <a:ext cx="3922877" cy="311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94" y="2700601"/>
            <a:ext cx="3922877" cy="337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094" y="3038176"/>
            <a:ext cx="3922877" cy="3375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094" y="3375751"/>
            <a:ext cx="3922877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094" y="3697251"/>
            <a:ext cx="3922877" cy="3375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4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3094" y="2217727"/>
            <a:ext cx="932488" cy="482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Page 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92324" y="5810178"/>
            <a:ext cx="1173647" cy="482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slotID</a:t>
            </a:r>
            <a:r>
              <a:rPr lang="en-US" dirty="0" smtClean="0">
                <a:solidFill>
                  <a:srgbClr val="000000"/>
                </a:solidFill>
              </a:rPr>
              <a:t>=4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56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Retrieval</a:t>
            </a:r>
          </a:p>
          <a:p>
            <a:pPr marL="457200" lvl="1" indent="0">
              <a:buNone/>
            </a:pPr>
            <a:r>
              <a:rPr lang="en-US" sz="2800" dirty="0" smtClean="0"/>
              <a:t>Define </a:t>
            </a:r>
            <a:r>
              <a:rPr lang="en-US" sz="2800" dirty="0" err="1" smtClean="0"/>
              <a:t>RecordID</a:t>
            </a:r>
            <a:endParaRPr lang="en-US" sz="2800" dirty="0" smtClean="0"/>
          </a:p>
          <a:p>
            <a:pPr marL="457200" lvl="1" indent="0">
              <a:buNone/>
            </a:pPr>
            <a:r>
              <a:rPr lang="en-US" sz="2800" dirty="0"/>
              <a:t>  </a:t>
            </a:r>
            <a:r>
              <a:rPr lang="en-US" sz="2800" dirty="0" smtClean="0"/>
              <a:t>  rid = </a:t>
            </a:r>
            <a:r>
              <a:rPr lang="en-US" sz="2800" dirty="0" err="1" smtClean="0"/>
              <a:t>pid:slotID</a:t>
            </a:r>
            <a:endParaRPr lang="en-US" sz="2800" dirty="0" smtClean="0"/>
          </a:p>
          <a:p>
            <a:r>
              <a:rPr lang="en-US" sz="3200" dirty="0" smtClean="0">
                <a:solidFill>
                  <a:srgbClr val="FF0000"/>
                </a:solidFill>
              </a:rPr>
              <a:t>Insertion</a:t>
            </a:r>
          </a:p>
          <a:p>
            <a:pPr marL="457200" lvl="1" indent="0">
              <a:buNone/>
            </a:pPr>
            <a:r>
              <a:rPr lang="en-US" sz="2800" dirty="0" smtClean="0"/>
              <a:t>Insert and increas</a:t>
            </a:r>
            <a:r>
              <a:rPr lang="en-US" sz="2800" dirty="0"/>
              <a:t>e</a:t>
            </a:r>
            <a:endParaRPr lang="en-US" sz="2800" dirty="0" smtClean="0"/>
          </a:p>
          <a:p>
            <a:r>
              <a:rPr lang="en-US" sz="3200" dirty="0" smtClean="0">
                <a:solidFill>
                  <a:srgbClr val="FF0000"/>
                </a:solidFill>
              </a:rPr>
              <a:t>Deletion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43094" y="2700601"/>
            <a:ext cx="3922877" cy="311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94" y="2700601"/>
            <a:ext cx="3922877" cy="337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094" y="3038176"/>
            <a:ext cx="3922877" cy="3375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094" y="3375751"/>
            <a:ext cx="3922877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094" y="3697251"/>
            <a:ext cx="3922877" cy="3375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4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3094" y="2217727"/>
            <a:ext cx="932488" cy="482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Page 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92324" y="5810178"/>
            <a:ext cx="1173647" cy="482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slotID</a:t>
            </a:r>
            <a:r>
              <a:rPr lang="en-US" dirty="0" smtClean="0">
                <a:solidFill>
                  <a:srgbClr val="000000"/>
                </a:solidFill>
              </a:rPr>
              <a:t>=5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3094" y="4034826"/>
            <a:ext cx="3922877" cy="3375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6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Retrieval</a:t>
            </a:r>
          </a:p>
          <a:p>
            <a:pPr marL="457200" lvl="1" indent="0">
              <a:buNone/>
            </a:pPr>
            <a:r>
              <a:rPr lang="en-US" sz="2800" dirty="0" smtClean="0"/>
              <a:t>Define </a:t>
            </a:r>
            <a:r>
              <a:rPr lang="en-US" sz="2800" dirty="0" err="1" smtClean="0"/>
              <a:t>RecordID</a:t>
            </a:r>
            <a:endParaRPr lang="en-US" sz="2800" dirty="0" smtClean="0"/>
          </a:p>
          <a:p>
            <a:pPr marL="457200" lvl="1" indent="0">
              <a:buNone/>
            </a:pPr>
            <a:r>
              <a:rPr lang="en-US" sz="2800" dirty="0"/>
              <a:t>  </a:t>
            </a:r>
            <a:r>
              <a:rPr lang="en-US" sz="2800" dirty="0" smtClean="0"/>
              <a:t>  rid = </a:t>
            </a:r>
            <a:r>
              <a:rPr lang="en-US" sz="2800" dirty="0" err="1" smtClean="0"/>
              <a:t>pid:slotID</a:t>
            </a:r>
            <a:endParaRPr lang="en-US" sz="2800" dirty="0" smtClean="0"/>
          </a:p>
          <a:p>
            <a:r>
              <a:rPr lang="en-US" sz="3200" dirty="0" smtClean="0">
                <a:solidFill>
                  <a:srgbClr val="FF0000"/>
                </a:solidFill>
              </a:rPr>
              <a:t>Insertion</a:t>
            </a:r>
          </a:p>
          <a:p>
            <a:pPr marL="457200" lvl="1" indent="0">
              <a:buNone/>
            </a:pPr>
            <a:r>
              <a:rPr lang="en-US" sz="2800" dirty="0" smtClean="0"/>
              <a:t>Insert and increas</a:t>
            </a:r>
            <a:r>
              <a:rPr lang="en-US" sz="2800" dirty="0"/>
              <a:t>e</a:t>
            </a:r>
            <a:endParaRPr lang="en-US" sz="2800" dirty="0" smtClean="0"/>
          </a:p>
          <a:p>
            <a:r>
              <a:rPr lang="en-US" sz="3200" dirty="0" smtClean="0">
                <a:solidFill>
                  <a:srgbClr val="FF0000"/>
                </a:solidFill>
              </a:rPr>
              <a:t>Deletion</a:t>
            </a:r>
          </a:p>
          <a:p>
            <a:pPr marL="457200" lvl="1" indent="0">
              <a:buNone/>
            </a:pPr>
            <a:r>
              <a:rPr lang="en-US" dirty="0" smtClean="0"/>
              <a:t>Bit Indexes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43094" y="2700601"/>
            <a:ext cx="3922877" cy="311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94" y="2700601"/>
            <a:ext cx="3922877" cy="337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094" y="3038176"/>
            <a:ext cx="3922877" cy="3375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094" y="3375751"/>
            <a:ext cx="3922877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094" y="3697251"/>
            <a:ext cx="3922877" cy="3375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4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3094" y="2217727"/>
            <a:ext cx="932488" cy="482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Page 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92324" y="5810178"/>
            <a:ext cx="1173647" cy="482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slotID</a:t>
            </a:r>
            <a:r>
              <a:rPr lang="en-US" dirty="0" smtClean="0">
                <a:solidFill>
                  <a:srgbClr val="000000"/>
                </a:solidFill>
              </a:rPr>
              <a:t>=5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3094" y="4034826"/>
            <a:ext cx="3922877" cy="3375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 5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29936" y="5819152"/>
            <a:ext cx="3441059" cy="505714"/>
            <a:chOff x="5827709" y="6119398"/>
            <a:chExt cx="3441059" cy="505714"/>
          </a:xfrm>
        </p:grpSpPr>
        <p:sp>
          <p:nvSpPr>
            <p:cNvPr id="12" name="Rectangle 11"/>
            <p:cNvSpPr/>
            <p:nvPr/>
          </p:nvSpPr>
          <p:spPr>
            <a:xfrm>
              <a:off x="5827709" y="614223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05862" y="6135473"/>
              <a:ext cx="378153" cy="48287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00092" y="6128708"/>
              <a:ext cx="378153" cy="482874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78916" y="613547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57069" y="6142238"/>
              <a:ext cx="378153" cy="482874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751299" y="612194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18232" y="613292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496385" y="612616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890615" y="611939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47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3094" y="2700601"/>
            <a:ext cx="3922877" cy="311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01547" y="2129938"/>
            <a:ext cx="2824593" cy="337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16323" y="2700601"/>
            <a:ext cx="3922877" cy="3375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63924" y="3206963"/>
            <a:ext cx="2888902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993" y="4001427"/>
            <a:ext cx="1627833" cy="3375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2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3094" y="2700601"/>
            <a:ext cx="3922877" cy="311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94" y="2700601"/>
            <a:ext cx="2824593" cy="337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3095" y="3038176"/>
            <a:ext cx="2824592" cy="3375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67688" y="3038176"/>
            <a:ext cx="1098283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3714" y="3375751"/>
            <a:ext cx="1627833" cy="3375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67688" y="2684213"/>
            <a:ext cx="1098284" cy="3539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3095" y="3375751"/>
            <a:ext cx="1790619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29936" y="5819152"/>
            <a:ext cx="3441059" cy="505714"/>
            <a:chOff x="5827709" y="6119398"/>
            <a:chExt cx="3441059" cy="505714"/>
          </a:xfrm>
        </p:grpSpPr>
        <p:sp>
          <p:nvSpPr>
            <p:cNvPr id="12" name="Rectangle 11"/>
            <p:cNvSpPr/>
            <p:nvPr/>
          </p:nvSpPr>
          <p:spPr>
            <a:xfrm>
              <a:off x="5827709" y="614223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05862" y="613547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00092" y="612870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78916" y="613547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57069" y="614223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51299" y="612194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18232" y="613292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496385" y="612616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890615" y="611939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Content Placeholder 8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Retrieval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Slot Directory</a:t>
            </a:r>
          </a:p>
          <a:p>
            <a:pPr marL="457200" lvl="1" indent="0">
              <a:buFont typeface="Arial"/>
              <a:buNone/>
            </a:pPr>
            <a:r>
              <a:rPr lang="en-US" dirty="0" smtClean="0"/>
              <a:t>Define </a:t>
            </a:r>
            <a:r>
              <a:rPr lang="en-US" dirty="0" err="1" smtClean="0"/>
              <a:t>RecordID</a:t>
            </a:r>
            <a:endParaRPr lang="en-US" dirty="0" smtClean="0"/>
          </a:p>
          <a:p>
            <a:pPr marL="457200" lvl="1" indent="0">
              <a:buFont typeface="Arial"/>
              <a:buNone/>
            </a:pPr>
            <a:r>
              <a:rPr lang="en-US" dirty="0" smtClean="0"/>
              <a:t>    rid = </a:t>
            </a:r>
            <a:r>
              <a:rPr lang="en-US" dirty="0" err="1" smtClean="0"/>
              <a:t>pid:slotID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Insertion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Deletion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 flipH="1" flipV="1">
            <a:off x="643094" y="2869389"/>
            <a:ext cx="610940" cy="3256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1"/>
          </p:cNvCxnSpPr>
          <p:nvPr/>
        </p:nvCxnSpPr>
        <p:spPr>
          <a:xfrm flipV="1">
            <a:off x="1672046" y="2861195"/>
            <a:ext cx="1795642" cy="3264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1"/>
          </p:cNvCxnSpPr>
          <p:nvPr/>
        </p:nvCxnSpPr>
        <p:spPr>
          <a:xfrm flipV="1">
            <a:off x="2090058" y="3206964"/>
            <a:ext cx="1377630" cy="2919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3"/>
          </p:cNvCxnSpPr>
          <p:nvPr/>
        </p:nvCxnSpPr>
        <p:spPr>
          <a:xfrm flipV="1">
            <a:off x="2433714" y="3544539"/>
            <a:ext cx="0" cy="2581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2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3094" y="2700601"/>
            <a:ext cx="3922877" cy="311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94" y="2700601"/>
            <a:ext cx="2824593" cy="337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3095" y="3038176"/>
            <a:ext cx="2824592" cy="3375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67688" y="3038176"/>
            <a:ext cx="1098283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3714" y="3375751"/>
            <a:ext cx="1627833" cy="3375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67688" y="2684213"/>
            <a:ext cx="1098284" cy="3539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3095" y="3375751"/>
            <a:ext cx="1790619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29936" y="5819152"/>
            <a:ext cx="3441059" cy="505714"/>
            <a:chOff x="5827709" y="6119398"/>
            <a:chExt cx="3441059" cy="505714"/>
          </a:xfrm>
        </p:grpSpPr>
        <p:sp>
          <p:nvSpPr>
            <p:cNvPr id="12" name="Rectangle 11"/>
            <p:cNvSpPr/>
            <p:nvPr/>
          </p:nvSpPr>
          <p:spPr>
            <a:xfrm>
              <a:off x="5827709" y="614223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05862" y="613547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00092" y="612870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78916" y="613547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57069" y="614223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51299" y="612194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18232" y="613292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496385" y="612616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890615" y="611939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Content Placeholder 8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Retrieval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Slot Directory</a:t>
            </a:r>
          </a:p>
          <a:p>
            <a:pPr marL="457200" lvl="1" indent="0">
              <a:buFont typeface="Arial"/>
              <a:buNone/>
            </a:pPr>
            <a:r>
              <a:rPr lang="en-US" dirty="0" smtClean="0"/>
              <a:t>Define </a:t>
            </a:r>
            <a:r>
              <a:rPr lang="en-US" dirty="0" err="1" smtClean="0"/>
              <a:t>RecordID</a:t>
            </a:r>
            <a:endParaRPr lang="en-US" dirty="0" smtClean="0"/>
          </a:p>
          <a:p>
            <a:pPr marL="457200" lvl="1" indent="0">
              <a:buFont typeface="Arial"/>
              <a:buNone/>
            </a:pPr>
            <a:r>
              <a:rPr lang="en-US" dirty="0" smtClean="0"/>
              <a:t>    rid = </a:t>
            </a:r>
            <a:r>
              <a:rPr lang="en-US" dirty="0" err="1" smtClean="0"/>
              <a:t>pid:slotID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Insertion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Add new record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Deletion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 flipH="1" flipV="1">
            <a:off x="643094" y="2869389"/>
            <a:ext cx="610940" cy="3256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1"/>
          </p:cNvCxnSpPr>
          <p:nvPr/>
        </p:nvCxnSpPr>
        <p:spPr>
          <a:xfrm flipV="1">
            <a:off x="1672046" y="2861195"/>
            <a:ext cx="1795642" cy="3264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1"/>
          </p:cNvCxnSpPr>
          <p:nvPr/>
        </p:nvCxnSpPr>
        <p:spPr>
          <a:xfrm flipV="1">
            <a:off x="2090058" y="3206964"/>
            <a:ext cx="1377630" cy="2919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3"/>
          </p:cNvCxnSpPr>
          <p:nvPr/>
        </p:nvCxnSpPr>
        <p:spPr>
          <a:xfrm flipV="1">
            <a:off x="2433714" y="3544539"/>
            <a:ext cx="0" cy="2581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43094" y="3375751"/>
            <a:ext cx="3927902" cy="2750412"/>
            <a:chOff x="643094" y="3375751"/>
            <a:chExt cx="3927902" cy="2750412"/>
          </a:xfrm>
        </p:grpSpPr>
        <p:sp>
          <p:nvSpPr>
            <p:cNvPr id="35" name="Rectangle 34"/>
            <p:cNvSpPr/>
            <p:nvPr/>
          </p:nvSpPr>
          <p:spPr>
            <a:xfrm>
              <a:off x="643094" y="3745475"/>
              <a:ext cx="1993593" cy="3375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55522" y="3375751"/>
              <a:ext cx="515474" cy="3697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Arrow Connector 35"/>
            <p:cNvCxnSpPr>
              <a:endCxn id="8" idx="3"/>
            </p:cNvCxnSpPr>
            <p:nvPr/>
          </p:nvCxnSpPr>
          <p:spPr>
            <a:xfrm flipV="1">
              <a:off x="2875506" y="3544539"/>
              <a:ext cx="1186041" cy="258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125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3094" y="2700601"/>
            <a:ext cx="3922877" cy="311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94" y="2700601"/>
            <a:ext cx="2824593" cy="337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3095" y="3038176"/>
            <a:ext cx="2824592" cy="3375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67688" y="3038176"/>
            <a:ext cx="1098283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3714" y="3375751"/>
            <a:ext cx="1627833" cy="3375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67688" y="2684213"/>
            <a:ext cx="1098284" cy="3539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3095" y="3375751"/>
            <a:ext cx="1790619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29936" y="5819152"/>
            <a:ext cx="3441059" cy="505714"/>
            <a:chOff x="5827709" y="6119398"/>
            <a:chExt cx="3441059" cy="505714"/>
          </a:xfrm>
        </p:grpSpPr>
        <p:sp>
          <p:nvSpPr>
            <p:cNvPr id="12" name="Rectangle 11"/>
            <p:cNvSpPr/>
            <p:nvPr/>
          </p:nvSpPr>
          <p:spPr>
            <a:xfrm>
              <a:off x="5827709" y="614223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05862" y="613547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00092" y="612870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78916" y="613547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57069" y="614223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51299" y="612194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18232" y="613292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496385" y="612616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890615" y="611939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Content Placeholder 8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Retrieval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Slot Directory</a:t>
            </a:r>
          </a:p>
          <a:p>
            <a:pPr marL="457200" lvl="1" indent="0">
              <a:buFont typeface="Arial"/>
              <a:buNone/>
            </a:pPr>
            <a:r>
              <a:rPr lang="en-US" dirty="0" smtClean="0"/>
              <a:t>Define </a:t>
            </a:r>
            <a:r>
              <a:rPr lang="en-US" dirty="0" err="1" smtClean="0"/>
              <a:t>RecordID</a:t>
            </a:r>
            <a:endParaRPr lang="en-US" dirty="0" smtClean="0"/>
          </a:p>
          <a:p>
            <a:pPr marL="457200" lvl="1" indent="0">
              <a:buFont typeface="Arial"/>
              <a:buNone/>
            </a:pPr>
            <a:r>
              <a:rPr lang="en-US" dirty="0" smtClean="0"/>
              <a:t>    rid = </a:t>
            </a:r>
            <a:r>
              <a:rPr lang="en-US" dirty="0" err="1" smtClean="0"/>
              <a:t>pid:slotID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Insertion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Add new record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Deletion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 flipH="1" flipV="1">
            <a:off x="643094" y="2869389"/>
            <a:ext cx="610940" cy="3256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1"/>
          </p:cNvCxnSpPr>
          <p:nvPr/>
        </p:nvCxnSpPr>
        <p:spPr>
          <a:xfrm flipV="1">
            <a:off x="1672046" y="2861195"/>
            <a:ext cx="1795642" cy="3264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1"/>
          </p:cNvCxnSpPr>
          <p:nvPr/>
        </p:nvCxnSpPr>
        <p:spPr>
          <a:xfrm flipV="1">
            <a:off x="2090058" y="3206964"/>
            <a:ext cx="1377630" cy="2919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3"/>
          </p:cNvCxnSpPr>
          <p:nvPr/>
        </p:nvCxnSpPr>
        <p:spPr>
          <a:xfrm flipV="1">
            <a:off x="2433714" y="3544539"/>
            <a:ext cx="0" cy="2581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43094" y="3375751"/>
            <a:ext cx="3927902" cy="2750412"/>
            <a:chOff x="643094" y="3375751"/>
            <a:chExt cx="3927902" cy="2750412"/>
          </a:xfrm>
        </p:grpSpPr>
        <p:sp>
          <p:nvSpPr>
            <p:cNvPr id="35" name="Rectangle 34"/>
            <p:cNvSpPr/>
            <p:nvPr/>
          </p:nvSpPr>
          <p:spPr>
            <a:xfrm>
              <a:off x="643094" y="3745475"/>
              <a:ext cx="1993593" cy="3375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55522" y="3375751"/>
              <a:ext cx="515474" cy="3697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Arrow Connector 35"/>
            <p:cNvCxnSpPr>
              <a:endCxn id="8" idx="3"/>
            </p:cNvCxnSpPr>
            <p:nvPr/>
          </p:nvCxnSpPr>
          <p:spPr>
            <a:xfrm flipV="1">
              <a:off x="2875506" y="3544539"/>
              <a:ext cx="1186041" cy="258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13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3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Ephemeral Storage</a:t>
            </a:r>
          </a:p>
          <a:p>
            <a:r>
              <a:rPr lang="en-US" dirty="0" smtClean="0"/>
              <a:t>RAM</a:t>
            </a:r>
          </a:p>
          <a:p>
            <a:r>
              <a:rPr lang="en-US" dirty="0" smtClean="0"/>
              <a:t>Registers on a CPU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Persistent Storage</a:t>
            </a:r>
          </a:p>
          <a:p>
            <a:r>
              <a:rPr lang="en-US" dirty="0" smtClean="0"/>
              <a:t>Magnetism</a:t>
            </a:r>
          </a:p>
          <a:p>
            <a:pPr lvl="1"/>
            <a:r>
              <a:rPr lang="en-US" dirty="0" smtClean="0"/>
              <a:t>Disk drives</a:t>
            </a:r>
          </a:p>
          <a:p>
            <a:pPr lvl="1"/>
            <a:r>
              <a:rPr lang="en-US" dirty="0" smtClean="0"/>
              <a:t>Hard drives</a:t>
            </a:r>
          </a:p>
          <a:p>
            <a:r>
              <a:rPr lang="en-US" dirty="0" smtClean="0"/>
              <a:t>Trapped electrons</a:t>
            </a:r>
          </a:p>
          <a:p>
            <a:pPr lvl="1"/>
            <a:r>
              <a:rPr lang="en-US" dirty="0" smtClean="0"/>
              <a:t>SSD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476" y="1289038"/>
            <a:ext cx="3152896" cy="1958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744" y="4597019"/>
            <a:ext cx="3471939" cy="20881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14" y="2981522"/>
            <a:ext cx="2423662" cy="19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8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3094" y="2700601"/>
            <a:ext cx="3922877" cy="311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94" y="2700601"/>
            <a:ext cx="2824593" cy="337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3095" y="3038176"/>
            <a:ext cx="2824592" cy="3375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67688" y="3038176"/>
            <a:ext cx="1098283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67688" y="2684213"/>
            <a:ext cx="1098284" cy="3539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3095" y="3391826"/>
            <a:ext cx="1790619" cy="3375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29936" y="5819152"/>
            <a:ext cx="3441059" cy="505714"/>
            <a:chOff x="5827709" y="6119398"/>
            <a:chExt cx="3441059" cy="505714"/>
          </a:xfrm>
        </p:grpSpPr>
        <p:sp>
          <p:nvSpPr>
            <p:cNvPr id="12" name="Rectangle 11"/>
            <p:cNvSpPr/>
            <p:nvPr/>
          </p:nvSpPr>
          <p:spPr>
            <a:xfrm>
              <a:off x="5827709" y="614223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05862" y="613547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00092" y="612870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78916" y="613547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57069" y="614223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51299" y="612194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18232" y="613292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496385" y="6126163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890615" y="6119398"/>
              <a:ext cx="378153" cy="482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Content Placeholder 8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Retrieval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Slot Directory</a:t>
            </a:r>
          </a:p>
          <a:p>
            <a:pPr marL="457200" lvl="1" indent="0">
              <a:buFont typeface="Arial"/>
              <a:buNone/>
            </a:pPr>
            <a:r>
              <a:rPr lang="en-US" dirty="0" smtClean="0"/>
              <a:t>Define </a:t>
            </a:r>
            <a:r>
              <a:rPr lang="en-US" dirty="0" err="1" smtClean="0"/>
              <a:t>RecordID</a:t>
            </a:r>
            <a:endParaRPr lang="en-US" dirty="0" smtClean="0"/>
          </a:p>
          <a:p>
            <a:pPr marL="457200" lvl="1" indent="0">
              <a:buFont typeface="Arial"/>
              <a:buNone/>
            </a:pPr>
            <a:r>
              <a:rPr lang="en-US" dirty="0" smtClean="0"/>
              <a:t>    rid = </a:t>
            </a:r>
            <a:r>
              <a:rPr lang="en-US" dirty="0" err="1" smtClean="0"/>
              <a:t>pid:slotID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Insertion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Add new record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Deletion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Update entire page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 flipH="1" flipV="1">
            <a:off x="643094" y="2869389"/>
            <a:ext cx="610940" cy="3256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1"/>
          </p:cNvCxnSpPr>
          <p:nvPr/>
        </p:nvCxnSpPr>
        <p:spPr>
          <a:xfrm flipV="1">
            <a:off x="1672046" y="2861195"/>
            <a:ext cx="1795642" cy="3264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1"/>
          </p:cNvCxnSpPr>
          <p:nvPr/>
        </p:nvCxnSpPr>
        <p:spPr>
          <a:xfrm flipV="1">
            <a:off x="2090058" y="3206964"/>
            <a:ext cx="1377630" cy="2919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3"/>
          </p:cNvCxnSpPr>
          <p:nvPr/>
        </p:nvCxnSpPr>
        <p:spPr>
          <a:xfrm flipV="1">
            <a:off x="2433714" y="3560614"/>
            <a:ext cx="0" cy="2581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423662" y="3407900"/>
            <a:ext cx="2142309" cy="3375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43095" y="3745475"/>
            <a:ext cx="305469" cy="36972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3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System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4910" y="1568728"/>
            <a:ext cx="6964090" cy="29548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0563" y="5652403"/>
            <a:ext cx="6964090" cy="688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47642" y="1842633"/>
            <a:ext cx="2863660" cy="9960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Manipulation Language</a:t>
            </a:r>
          </a:p>
          <a:p>
            <a:pPr algn="ctr"/>
            <a:r>
              <a:rPr lang="en-US" dirty="0" smtClean="0"/>
              <a:t>(DML)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4416" y="1842633"/>
            <a:ext cx="2863660" cy="9960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Definition Language</a:t>
            </a:r>
          </a:p>
          <a:p>
            <a:pPr algn="ctr"/>
            <a:r>
              <a:rPr lang="en-US" dirty="0" smtClean="0"/>
              <a:t>(DDL)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72149" y="3087656"/>
            <a:ext cx="1153765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evaluator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3769" y="3087656"/>
            <a:ext cx="1266980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DML procedures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89763" y="3087656"/>
            <a:ext cx="1153765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optimizer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4910" y="3992373"/>
            <a:ext cx="6964090" cy="12118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52581" y="4307779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 Manager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97487" y="4327377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Buffering Manager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558994" y="4324379"/>
            <a:ext cx="1660093" cy="6806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Manager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42344" y="3095956"/>
            <a:ext cx="2378447" cy="6972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 data</a:t>
            </a:r>
            <a:endParaRPr lang="en-US" dirty="0"/>
          </a:p>
        </p:txBody>
      </p:sp>
      <p:cxnSp>
        <p:nvCxnSpPr>
          <p:cNvPr id="20" name="Straight Connector 19"/>
          <p:cNvCxnSpPr>
            <a:stCxn id="6" idx="2"/>
            <a:endCxn id="9" idx="0"/>
          </p:cNvCxnSpPr>
          <p:nvPr/>
        </p:nvCxnSpPr>
        <p:spPr>
          <a:xfrm flipH="1">
            <a:off x="2349032" y="2838651"/>
            <a:ext cx="730440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2"/>
            <a:endCxn id="10" idx="0"/>
          </p:cNvCxnSpPr>
          <p:nvPr/>
        </p:nvCxnSpPr>
        <p:spPr>
          <a:xfrm>
            <a:off x="3079472" y="2838651"/>
            <a:ext cx="727787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2"/>
            <a:endCxn id="12" idx="0"/>
          </p:cNvCxnSpPr>
          <p:nvPr/>
        </p:nvCxnSpPr>
        <p:spPr>
          <a:xfrm>
            <a:off x="3079472" y="2838651"/>
            <a:ext cx="2187174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2"/>
            <a:endCxn id="18" idx="0"/>
          </p:cNvCxnSpPr>
          <p:nvPr/>
        </p:nvCxnSpPr>
        <p:spPr>
          <a:xfrm>
            <a:off x="3079472" y="2838651"/>
            <a:ext cx="4252096" cy="25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2"/>
          </p:cNvCxnSpPr>
          <p:nvPr/>
        </p:nvCxnSpPr>
        <p:spPr>
          <a:xfrm>
            <a:off x="6336246" y="2838651"/>
            <a:ext cx="995322" cy="249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2"/>
            <a:endCxn id="14" idx="0"/>
          </p:cNvCxnSpPr>
          <p:nvPr/>
        </p:nvCxnSpPr>
        <p:spPr>
          <a:xfrm flipH="1">
            <a:off x="2282628" y="3784868"/>
            <a:ext cx="66404" cy="5229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2"/>
            <a:endCxn id="15" idx="0"/>
          </p:cNvCxnSpPr>
          <p:nvPr/>
        </p:nvCxnSpPr>
        <p:spPr>
          <a:xfrm>
            <a:off x="2349032" y="3784868"/>
            <a:ext cx="1978502" cy="5425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5" idx="3"/>
            <a:endCxn id="16" idx="1"/>
          </p:cNvCxnSpPr>
          <p:nvPr/>
        </p:nvCxnSpPr>
        <p:spPr>
          <a:xfrm flipV="1">
            <a:off x="5157580" y="4664685"/>
            <a:ext cx="401414" cy="29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5" idx="0"/>
          </p:cNvCxnSpPr>
          <p:nvPr/>
        </p:nvCxnSpPr>
        <p:spPr>
          <a:xfrm flipH="1">
            <a:off x="4602608" y="5004991"/>
            <a:ext cx="1786433" cy="647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2"/>
            <a:endCxn id="16" idx="0"/>
          </p:cNvCxnSpPr>
          <p:nvPr/>
        </p:nvCxnSpPr>
        <p:spPr>
          <a:xfrm flipH="1">
            <a:off x="6389041" y="3793168"/>
            <a:ext cx="942527" cy="5312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6200000">
            <a:off x="-264467" y="2456845"/>
            <a:ext cx="18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processing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30835" y="4261377"/>
            <a:ext cx="130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Storage manager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57126" y="3019422"/>
            <a:ext cx="1983811" cy="91484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98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dirty="0" smtClean="0">
                <a:solidFill>
                  <a:srgbClr val="FF0000"/>
                </a:solidFill>
              </a:rPr>
              <a:t>Full table scans</a:t>
            </a:r>
          </a:p>
          <a:p>
            <a:pPr marL="0" indent="0">
              <a:lnSpc>
                <a:spcPct val="140000"/>
              </a:lnSpc>
              <a:buNone/>
            </a:pPr>
            <a:endParaRPr lang="en-US" dirty="0"/>
          </a:p>
          <a:p>
            <a:pPr>
              <a:lnSpc>
                <a:spcPct val="140000"/>
              </a:lnSpc>
            </a:pPr>
            <a:r>
              <a:rPr lang="en-US" dirty="0" smtClean="0">
                <a:solidFill>
                  <a:srgbClr val="008000"/>
                </a:solidFill>
              </a:rPr>
              <a:t>Range queries</a:t>
            </a:r>
          </a:p>
          <a:p>
            <a:pPr>
              <a:lnSpc>
                <a:spcPct val="140000"/>
              </a:lnSpc>
            </a:pP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Point queries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2665" y="1531830"/>
            <a:ext cx="38478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a-DK" sz="2800" dirty="0">
                <a:solidFill>
                  <a:srgbClr val="FF0000"/>
                </a:solidFill>
                <a:latin typeface="Courier"/>
                <a:cs typeface="Courier"/>
              </a:rPr>
              <a:t>SELECT *</a:t>
            </a:r>
          </a:p>
          <a:p>
            <a:pPr>
              <a:defRPr/>
            </a:pPr>
            <a:r>
              <a:rPr lang="da-DK" sz="2800" dirty="0" smtClean="0">
                <a:solidFill>
                  <a:srgbClr val="FF0000"/>
                </a:solidFill>
                <a:latin typeface="Courier"/>
                <a:cs typeface="Courier"/>
              </a:rPr>
              <a:t>FROM </a:t>
            </a:r>
            <a:r>
              <a:rPr lang="da-DK" sz="2800" dirty="0">
                <a:solidFill>
                  <a:srgbClr val="FF0000"/>
                </a:solidFill>
                <a:latin typeface="Courier"/>
                <a:cs typeface="Courier"/>
              </a:rPr>
              <a:t>R</a:t>
            </a:r>
          </a:p>
          <a:p>
            <a:pPr>
              <a:defRPr/>
            </a:pPr>
            <a:r>
              <a:rPr lang="da-DK" sz="2800" dirty="0" smtClean="0">
                <a:solidFill>
                  <a:srgbClr val="FF0000"/>
                </a:solidFill>
                <a:latin typeface="Courier"/>
                <a:cs typeface="Courier"/>
              </a:rPr>
              <a:t>WHERE </a:t>
            </a:r>
            <a:r>
              <a:rPr lang="da-DK" sz="2800" dirty="0">
                <a:solidFill>
                  <a:srgbClr val="FF0000"/>
                </a:solidFill>
                <a:latin typeface="Courier"/>
                <a:cs typeface="Courier"/>
              </a:rPr>
              <a:t>&lt;</a:t>
            </a:r>
            <a:r>
              <a:rPr lang="da-DK" sz="2800" dirty="0" err="1">
                <a:solidFill>
                  <a:srgbClr val="FF0000"/>
                </a:solidFill>
                <a:latin typeface="Courier"/>
                <a:cs typeface="Courier"/>
              </a:rPr>
              <a:t>condition</a:t>
            </a:r>
            <a:r>
              <a:rPr lang="da-DK" sz="2800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endParaRPr lang="da-DK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2665" y="4779013"/>
            <a:ext cx="4494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smtClean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SELECT </a:t>
            </a:r>
            <a:r>
              <a:rPr lang="da-DK" sz="2800" dirty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*</a:t>
            </a:r>
            <a:br>
              <a:rPr lang="da-DK" sz="2800" dirty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 smtClean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FROM Person</a:t>
            </a:r>
            <a:r>
              <a:rPr lang="da-DK" sz="2800" dirty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/>
            </a:r>
            <a:br>
              <a:rPr lang="da-DK" sz="2800" dirty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 smtClean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WHERE </a:t>
            </a:r>
            <a:r>
              <a:rPr lang="da-DK" sz="2800" dirty="0" err="1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birthyear</a:t>
            </a:r>
            <a:r>
              <a:rPr lang="da-DK" sz="2800" dirty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=</a:t>
            </a:r>
            <a:r>
              <a:rPr lang="da-DK" sz="2800" dirty="0" smtClean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1975</a:t>
            </a:r>
            <a:endParaRPr lang="da-DK" sz="2800" dirty="0">
              <a:solidFill>
                <a:srgbClr val="FF6600"/>
              </a:solidFill>
              <a:latin typeface="Courier" pitchFamily="-84" charset="0"/>
              <a:ea typeface="Courier" pitchFamily="-84" charset="0"/>
              <a:cs typeface="Courier" pitchFamily="-8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2665" y="2931094"/>
            <a:ext cx="47097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SELECT *</a:t>
            </a:r>
            <a:b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FROM </a:t>
            </a:r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Person</a:t>
            </a: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/>
            </a:r>
            <a:b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WHERE </a:t>
            </a:r>
            <a:r>
              <a:rPr lang="da-DK" sz="2800" dirty="0" err="1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year</a:t>
            </a: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(</a:t>
            </a:r>
            <a:r>
              <a:rPr lang="da-DK" sz="2800" dirty="0" err="1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birthdate</a:t>
            </a:r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)</a:t>
            </a:r>
          </a:p>
          <a:p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BETWEEN </a:t>
            </a: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1975 and </a:t>
            </a:r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1994</a:t>
            </a:r>
            <a:endParaRPr lang="da-DK" sz="2800" dirty="0">
              <a:solidFill>
                <a:srgbClr val="008000"/>
              </a:solidFill>
              <a:latin typeface="Courier" pitchFamily="-84" charset="0"/>
              <a:ea typeface="Courier" pitchFamily="-84" charset="0"/>
              <a:cs typeface="Courier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8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8" y="5011958"/>
            <a:ext cx="9118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422650"/>
            <a:ext cx="9105900" cy="2019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66006" y="1480683"/>
            <a:ext cx="47097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SELECT *</a:t>
            </a:r>
            <a:b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FROM </a:t>
            </a:r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Person</a:t>
            </a: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/>
            </a:r>
            <a:b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WHERE </a:t>
            </a:r>
            <a:r>
              <a:rPr lang="da-DK" sz="2800" dirty="0" err="1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year</a:t>
            </a: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(</a:t>
            </a:r>
            <a:r>
              <a:rPr lang="da-DK" sz="2800" dirty="0" err="1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birthdate</a:t>
            </a:r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)</a:t>
            </a:r>
          </a:p>
          <a:p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BETWEEN </a:t>
            </a: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1975 and </a:t>
            </a:r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1994</a:t>
            </a:r>
            <a:endParaRPr lang="da-DK" sz="2800" dirty="0">
              <a:solidFill>
                <a:srgbClr val="008000"/>
              </a:solidFill>
              <a:latin typeface="Courier" pitchFamily="-84" charset="0"/>
              <a:ea typeface="Courier" pitchFamily="-84" charset="0"/>
              <a:cs typeface="Courier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79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Indexed Sequential Access Method (ISAM)</a:t>
            </a:r>
          </a:p>
          <a:p>
            <a:r>
              <a:rPr lang="en-US" dirty="0" smtClean="0"/>
              <a:t>B – trees</a:t>
            </a:r>
          </a:p>
          <a:p>
            <a:r>
              <a:rPr lang="en-US" dirty="0" smtClean="0"/>
              <a:t>B+ – trees</a:t>
            </a:r>
          </a:p>
          <a:p>
            <a:r>
              <a:rPr lang="en-US" dirty="0" smtClean="0"/>
              <a:t>MySQL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3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IBM</a:t>
            </a:r>
          </a:p>
          <a:p>
            <a:r>
              <a:rPr lang="en-US" dirty="0" smtClean="0"/>
              <a:t>Fixed Length Records</a:t>
            </a:r>
          </a:p>
          <a:p>
            <a:r>
              <a:rPr lang="en-US" dirty="0" smtClean="0"/>
              <a:t>Sequential data +  Index </a:t>
            </a:r>
            <a:r>
              <a:rPr lang="en-US" dirty="0" err="1" smtClean="0"/>
              <a:t>datastructure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4108"/>
          <a:stretch/>
        </p:blipFill>
        <p:spPr>
          <a:xfrm>
            <a:off x="0" y="3481617"/>
            <a:ext cx="9144000" cy="34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and Overflow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908"/>
            <a:ext cx="9144000" cy="40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1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ISAM in 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202"/>
            <a:ext cx="9144000" cy="398261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83261" y="2050751"/>
            <a:ext cx="826305" cy="1202564"/>
            <a:chOff x="3683261" y="2050751"/>
            <a:chExt cx="826305" cy="1202564"/>
          </a:xfrm>
        </p:grpSpPr>
        <p:sp>
          <p:nvSpPr>
            <p:cNvPr id="5" name="Rectangle 4"/>
            <p:cNvSpPr/>
            <p:nvPr/>
          </p:nvSpPr>
          <p:spPr>
            <a:xfrm>
              <a:off x="3683261" y="2511330"/>
              <a:ext cx="826305" cy="741985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83261" y="2050751"/>
              <a:ext cx="6370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Key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20274" y="4961027"/>
            <a:ext cx="3118161" cy="1203650"/>
            <a:chOff x="3634528" y="2511330"/>
            <a:chExt cx="3118161" cy="1203650"/>
          </a:xfrm>
        </p:grpSpPr>
        <p:sp>
          <p:nvSpPr>
            <p:cNvPr id="9" name="Rectangle 8"/>
            <p:cNvSpPr/>
            <p:nvPr/>
          </p:nvSpPr>
          <p:spPr>
            <a:xfrm>
              <a:off x="3683261" y="2511330"/>
              <a:ext cx="826305" cy="741985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4528" y="3253315"/>
              <a:ext cx="3118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Key + rest of the record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15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ISAM is a static structure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Retrieval: 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645"/>
            <a:ext cx="9144000" cy="39826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42854" y="3867961"/>
            <a:ext cx="1939804" cy="1407587"/>
            <a:chOff x="1342854" y="4281762"/>
            <a:chExt cx="1939804" cy="1407587"/>
          </a:xfrm>
        </p:grpSpPr>
        <p:sp>
          <p:nvSpPr>
            <p:cNvPr id="5" name="Rectangle 4"/>
            <p:cNvSpPr/>
            <p:nvPr/>
          </p:nvSpPr>
          <p:spPr>
            <a:xfrm>
              <a:off x="1457022" y="4774500"/>
              <a:ext cx="1682549" cy="914849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42854" y="4281762"/>
              <a:ext cx="1939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Fan-Out: F = 2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6719" y="5250697"/>
            <a:ext cx="8590081" cy="1376514"/>
            <a:chOff x="96719" y="5664498"/>
            <a:chExt cx="8590081" cy="1376514"/>
          </a:xfrm>
        </p:grpSpPr>
        <p:sp>
          <p:nvSpPr>
            <p:cNvPr id="7" name="Rectangle 6"/>
            <p:cNvSpPr/>
            <p:nvPr/>
          </p:nvSpPr>
          <p:spPr>
            <a:xfrm>
              <a:off x="125261" y="6126163"/>
              <a:ext cx="8561539" cy="914849"/>
            </a:xfrm>
            <a:prstGeom prst="rect">
              <a:avLst/>
            </a:prstGeom>
            <a:noFill/>
            <a:ln w="5715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719" y="5664498"/>
              <a:ext cx="162646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Size: </a:t>
              </a:r>
              <a:r>
                <a:rPr lang="en-US" sz="2400" dirty="0">
                  <a:solidFill>
                    <a:srgbClr val="008000"/>
                  </a:solidFill>
                </a:rPr>
                <a:t>N</a:t>
              </a:r>
              <a:r>
                <a:rPr lang="en-US" sz="2400" dirty="0" smtClean="0">
                  <a:solidFill>
                    <a:srgbClr val="008000"/>
                  </a:solidFill>
                </a:rPr>
                <a:t> = 12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725719" y="2230967"/>
            <a:ext cx="240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Cost: O (</a:t>
            </a:r>
            <a:r>
              <a:rPr lang="en-US" sz="2800" dirty="0" err="1" smtClean="0"/>
              <a:t>log</a:t>
            </a:r>
            <a:r>
              <a:rPr lang="en-US" sz="2800" baseline="-25000" dirty="0" err="1" smtClean="0">
                <a:solidFill>
                  <a:srgbClr val="FF0000"/>
                </a:solidFill>
              </a:rPr>
              <a:t>F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8000"/>
                </a:solidFill>
              </a:rPr>
              <a:t>N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996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Insertion</a:t>
            </a:r>
            <a:r>
              <a:rPr lang="en-US" dirty="0" smtClean="0"/>
              <a:t> 23*, 48*, 41*, 42*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673"/>
            <a:ext cx="9144000" cy="49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8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650"/>
            <a:ext cx="9144000" cy="44015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HardDrive</a:t>
            </a:r>
            <a:r>
              <a:rPr lang="en-US" dirty="0" smtClean="0"/>
              <a:t>    vs.    SSD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0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Deletion  42*, 51*, 97*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617"/>
            <a:ext cx="9144000" cy="450561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118390" y="2601595"/>
            <a:ext cx="2330987" cy="1203650"/>
            <a:chOff x="3563173" y="2049665"/>
            <a:chExt cx="2330987" cy="1203650"/>
          </a:xfrm>
        </p:grpSpPr>
        <p:sp>
          <p:nvSpPr>
            <p:cNvPr id="5" name="Rectangle 4"/>
            <p:cNvSpPr/>
            <p:nvPr/>
          </p:nvSpPr>
          <p:spPr>
            <a:xfrm>
              <a:off x="3683261" y="2511330"/>
              <a:ext cx="826305" cy="741985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63173" y="2049665"/>
              <a:ext cx="2330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 51 still here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11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Indexed Sequential Access Method (ISAM)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 – trees</a:t>
            </a:r>
          </a:p>
          <a:p>
            <a:r>
              <a:rPr lang="en-US" dirty="0" smtClean="0"/>
              <a:t>B+ – trees</a:t>
            </a:r>
          </a:p>
          <a:p>
            <a:r>
              <a:rPr lang="en-US" dirty="0"/>
              <a:t>MySQL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7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[Rudolf Bayer and </a:t>
            </a:r>
            <a:r>
              <a:rPr lang="en-US" dirty="0" err="1"/>
              <a:t>McCreight</a:t>
            </a:r>
            <a:r>
              <a:rPr lang="en-US" dirty="0"/>
              <a:t>, E. M. Organization and Maintenance of Large Ordered Indexes. </a:t>
            </a:r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err="1"/>
              <a:t>Informatica</a:t>
            </a:r>
            <a:r>
              <a:rPr lang="en-US" dirty="0"/>
              <a:t> 1, 173-189, 1972.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2365" y="4426395"/>
            <a:ext cx="71737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http://</a:t>
            </a:r>
            <a:r>
              <a:rPr lang="en-US" sz="5400" dirty="0" err="1"/>
              <a:t>slady.net</a:t>
            </a:r>
            <a:r>
              <a:rPr lang="en-US" sz="5400" dirty="0"/>
              <a:t>/java/</a:t>
            </a:r>
            <a:r>
              <a:rPr lang="en-US" sz="5400" dirty="0" err="1"/>
              <a:t>bt</a:t>
            </a:r>
            <a:r>
              <a:rPr lang="en-US" sz="5400" dirty="0"/>
              <a:t>/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3589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057"/>
          <a:stretch/>
        </p:blipFill>
        <p:spPr>
          <a:xfrm>
            <a:off x="0" y="3381732"/>
            <a:ext cx="9144000" cy="3357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8506" y="1754002"/>
            <a:ext cx="38478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smtClean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SELECT </a:t>
            </a:r>
            <a:r>
              <a:rPr lang="da-DK" sz="2800" dirty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*</a:t>
            </a:r>
            <a:br>
              <a:rPr lang="da-DK" sz="2800" dirty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 smtClean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FROM Person</a:t>
            </a:r>
            <a:r>
              <a:rPr lang="da-DK" sz="2800" dirty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/>
            </a:r>
            <a:br>
              <a:rPr lang="da-DK" sz="2800" dirty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 smtClean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WHERE </a:t>
            </a:r>
            <a:r>
              <a:rPr lang="da-DK" sz="2800" dirty="0" err="1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birthyear</a:t>
            </a:r>
            <a:r>
              <a:rPr lang="da-DK" sz="2800" dirty="0" smtClean="0">
                <a:solidFill>
                  <a:srgbClr val="FF66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=8</a:t>
            </a:r>
            <a:endParaRPr lang="da-DK" sz="2800" dirty="0">
              <a:solidFill>
                <a:srgbClr val="FF6600"/>
              </a:solidFill>
              <a:latin typeface="Courier" pitchFamily="-84" charset="0"/>
              <a:ea typeface="Courier" pitchFamily="-84" charset="0"/>
              <a:cs typeface="Courier" pitchFamily="-8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895921" y="3809802"/>
            <a:ext cx="1127392" cy="1255665"/>
          </a:xfrm>
          <a:prstGeom prst="line">
            <a:avLst/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95921" y="5132254"/>
            <a:ext cx="2024301" cy="74198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9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057"/>
          <a:stretch/>
        </p:blipFill>
        <p:spPr>
          <a:xfrm>
            <a:off x="0" y="3381732"/>
            <a:ext cx="9144000" cy="3357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8506" y="1754002"/>
            <a:ext cx="38478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SELECT </a:t>
            </a: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*</a:t>
            </a:r>
            <a:b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FROM Person</a:t>
            </a:r>
            <a: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/>
            </a:r>
            <a:br>
              <a:rPr lang="da-DK" sz="2800" dirty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</a:br>
            <a:r>
              <a:rPr lang="da-DK" sz="2800" dirty="0" smtClean="0">
                <a:solidFill>
                  <a:srgbClr val="008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WHERE 5 &lt; age &lt; 8 </a:t>
            </a:r>
            <a:endParaRPr lang="da-DK" sz="2800" dirty="0">
              <a:solidFill>
                <a:srgbClr val="008000"/>
              </a:solidFill>
              <a:latin typeface="Courier" pitchFamily="-84" charset="0"/>
              <a:ea typeface="Courier" pitchFamily="-84" charset="0"/>
              <a:cs typeface="Courier" pitchFamily="-8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895921" y="3809802"/>
            <a:ext cx="1127392" cy="1255665"/>
          </a:xfrm>
          <a:prstGeom prst="line">
            <a:avLst/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865938" y="3938222"/>
            <a:ext cx="3129879" cy="1127245"/>
          </a:xfrm>
          <a:prstGeom prst="line">
            <a:avLst/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58500" y="5132254"/>
            <a:ext cx="2024301" cy="74198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95921" y="5132254"/>
            <a:ext cx="2024301" cy="74198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5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057"/>
          <a:stretch/>
        </p:blipFill>
        <p:spPr>
          <a:xfrm>
            <a:off x="0" y="3381732"/>
            <a:ext cx="9144000" cy="3357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8506" y="2015612"/>
            <a:ext cx="4299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err="1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Insert</a:t>
            </a:r>
            <a:r>
              <a:rPr lang="da-DK" sz="2800" dirty="0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 8 </a:t>
            </a:r>
            <a:r>
              <a:rPr lang="da-DK" sz="2800" dirty="0" err="1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into</a:t>
            </a:r>
            <a:r>
              <a:rPr lang="da-DK" sz="2800" dirty="0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 the </a:t>
            </a:r>
            <a:r>
              <a:rPr lang="da-DK" sz="2800" dirty="0" err="1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tree</a:t>
            </a:r>
            <a:r>
              <a:rPr lang="da-DK" sz="2800" dirty="0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 </a:t>
            </a:r>
            <a:r>
              <a:rPr lang="da-DK" sz="2800" dirty="0" err="1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below</a:t>
            </a:r>
            <a:r>
              <a:rPr lang="da-DK" sz="2800" dirty="0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!</a:t>
            </a:r>
            <a:endParaRPr lang="da-DK" sz="2800" dirty="0">
              <a:solidFill>
                <a:srgbClr val="FF6600"/>
              </a:solidFill>
              <a:ea typeface="Courier" pitchFamily="-84" charset="0"/>
              <a:cs typeface="Courier" pitchFamily="-8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895921" y="3809802"/>
            <a:ext cx="1127392" cy="1255665"/>
          </a:xfrm>
          <a:prstGeom prst="line">
            <a:avLst/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95921" y="5132254"/>
            <a:ext cx="2024301" cy="74198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6985" y="2381873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8</a:t>
            </a:r>
            <a:endParaRPr lang="en-US" sz="3200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22581" y="5522072"/>
            <a:ext cx="197641" cy="856136"/>
            <a:chOff x="5722581" y="5522072"/>
            <a:chExt cx="197641" cy="856136"/>
          </a:xfrm>
        </p:grpSpPr>
        <p:sp>
          <p:nvSpPr>
            <p:cNvPr id="4" name="Rectangle 3"/>
            <p:cNvSpPr/>
            <p:nvPr/>
          </p:nvSpPr>
          <p:spPr>
            <a:xfrm>
              <a:off x="5722581" y="6135636"/>
              <a:ext cx="197641" cy="24257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808207" y="5522072"/>
              <a:ext cx="0" cy="61356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4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0358E-6 1.71409E-6 C 0.00122 0.01827 0.00382 0.03631 0.00781 0.05413 C 0.01041 0.06569 0.01579 0.07564 0.01874 0.08721 C 0.02065 0.10571 0.02222 0.11288 0.01874 0.13509 C 0.01822 0.13786 0.01545 0.13902 0.01406 0.14133 C 0.00278 0.15915 -0.00625 0.16585 -0.02013 0.17881 C -0.02863 0.19546 -0.03558 0.21721 -0.04825 0.22877 C -0.04981 0.23224 -0.05172 0.23548 -0.05293 0.23918 C -0.05432 0.24288 -0.05415 0.24797 -0.05606 0.25144 C -0.06039 0.25885 -0.06699 0.2637 -0.07011 0.27226 C -0.07428 0.2829 -0.07931 0.29308 -0.08417 0.30349 C -0.08851 0.31228 -0.09285 0.31876 -0.0951 0.32847 C -0.07879 0.38283 0.03246 0.35531 0.03749 0.35554 C 0.04096 0.37474 0.04478 0.39417 0.03749 0.41383 " pathEditMode="relative" ptsTypes="fffffffffffff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057"/>
          <a:stretch/>
        </p:blipFill>
        <p:spPr>
          <a:xfrm>
            <a:off x="0" y="3381732"/>
            <a:ext cx="9144000" cy="3357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8506" y="2015612"/>
            <a:ext cx="418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Push the 2 up </a:t>
            </a:r>
            <a:r>
              <a:rPr lang="da-DK" sz="2800" dirty="0" err="1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into</a:t>
            </a:r>
            <a:r>
              <a:rPr lang="da-DK" sz="2800" dirty="0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 the </a:t>
            </a:r>
            <a:r>
              <a:rPr lang="da-DK" sz="2800" dirty="0" err="1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tree</a:t>
            </a:r>
            <a:endParaRPr lang="da-DK" sz="2800" dirty="0">
              <a:solidFill>
                <a:srgbClr val="FF6600"/>
              </a:solidFill>
              <a:ea typeface="Courier" pitchFamily="-84" charset="0"/>
              <a:cs typeface="Courier" pitchFamily="-8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3248" y="6296220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7078" y="6296220"/>
            <a:ext cx="727809" cy="58477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6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4235E-6 7.53643E-6 C -0.00572 0.00741 -0.00676 0.00695 -0.00936 0.01666 C -0.01179 0.02476 -0.01561 0.04141 -0.01561 0.04141 C -0.01822 0.06547 -0.02047 0.09161 -0.02811 0.11428 C -0.02967 0.11867 -0.03262 0.12214 -0.03418 0.12677 C -0.0413 0.14574 -0.04668 0.16424 -0.05917 0.17882 C -0.06369 0.18391 -0.07098 0.18483 -0.07636 0.18715 C -0.08486 0.19038 -0.09666 0.19917 -0.10447 0.20172 C -0.11523 0.20473 -0.12894 0.20658 -0.13883 0.2119 C -0.14873 0.21699 -0.15949 0.2193 -0.16851 0.22647 C -0.18535 0.23896 -0.20426 0.25816 -0.22457 0.25978 C -0.25112 0.26163 -0.27767 0.26256 -0.30423 0.26394 C -0.31898 0.26626 -0.34276 0.27158 -0.35404 0.28684 C -0.36254 0.29795 -0.37226 0.31275 -0.38371 0.31807 C -0.38267 0.3264 -0.38267 0.33496 -0.38059 0.34306 C -0.37851 0.35185 -0.36862 0.35254 -0.36341 0.35555 C -0.35404 0.36064 -0.353 0.36202 -0.34623 0.36804 C -0.34397 0.37752 -0.34276 0.38839 -0.33842 0.39695 C -0.33894 0.41083 -0.33876 0.42471 -0.33998 0.43859 C -0.34033 0.44229 -0.34241 0.4453 -0.3431 0.449 C -0.34744 0.46774 -0.35247 0.48624 -0.35716 0.50521 C -0.35543 0.55009 -0.3556 0.52996 -0.3556 0.56535 " pathEditMode="relative" ptsTypes="fffffffff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506" y="2015612"/>
            <a:ext cx="418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Push the 2 up </a:t>
            </a:r>
            <a:r>
              <a:rPr lang="da-DK" sz="2800" dirty="0" err="1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into</a:t>
            </a:r>
            <a:r>
              <a:rPr lang="da-DK" sz="2800" dirty="0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 the </a:t>
            </a:r>
            <a:r>
              <a:rPr lang="da-DK" sz="2800" dirty="0" err="1" smtClean="0">
                <a:solidFill>
                  <a:srgbClr val="FF6600"/>
                </a:solidFill>
                <a:ea typeface="Courier" pitchFamily="-84" charset="0"/>
                <a:cs typeface="Courier" pitchFamily="-84" charset="0"/>
              </a:rPr>
              <a:t>tree</a:t>
            </a:r>
            <a:endParaRPr lang="da-DK" sz="2800" dirty="0">
              <a:solidFill>
                <a:srgbClr val="FF6600"/>
              </a:solidFill>
              <a:ea typeface="Courier" pitchFamily="-84" charset="0"/>
              <a:cs typeface="Courier" pitchFamily="-8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93" y="3381732"/>
            <a:ext cx="3610506" cy="17017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381732"/>
            <a:ext cx="859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3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262"/>
          <a:stretch/>
        </p:blipFill>
        <p:spPr>
          <a:xfrm>
            <a:off x="114300" y="2254488"/>
            <a:ext cx="8902700" cy="38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7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Algorithm B – Tree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76201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un insert(</a:t>
            </a:r>
            <a:r>
              <a:rPr lang="en-US" dirty="0" err="1" smtClean="0">
                <a:latin typeface="Courier New"/>
                <a:cs typeface="Courier New"/>
              </a:rPr>
              <a:t>k:key</a:t>
            </a:r>
            <a:r>
              <a:rPr lang="en-US" dirty="0" smtClean="0">
                <a:latin typeface="Courier New"/>
                <a:cs typeface="Courier New"/>
              </a:rPr>
              <a:t>) =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(find the correct leaf node l;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 if (l overflows) then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 </a:t>
            </a:r>
            <a:r>
              <a:rPr lang="en-US" dirty="0" smtClean="0">
                <a:latin typeface="Courier New"/>
                <a:cs typeface="Courier New"/>
              </a:rPr>
              <a:t>  (split l and push middle to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		parent node p;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		  if p overflows then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    push recursively)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else insert k into l)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964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and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DBMS store information on disks!</a:t>
            </a:r>
          </a:p>
          <a:p>
            <a:r>
              <a:rPr lang="en-US" dirty="0" smtClean="0"/>
              <a:t>Disks are relatively slow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READ</a:t>
            </a:r>
            <a:r>
              <a:rPr lang="en-US" dirty="0" smtClean="0"/>
              <a:t>:   Disk                       -&gt;  main memory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WRITE</a:t>
            </a:r>
            <a:r>
              <a:rPr lang="en-US" dirty="0" smtClean="0"/>
              <a:t>:  Main memory    -&gt;  disk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READ/WRITE operation are expensive!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6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lways balanced</a:t>
            </a:r>
          </a:p>
          <a:p>
            <a:r>
              <a:rPr lang="en-US" dirty="0" smtClean="0"/>
              <a:t>The nodes are always at least 50% full</a:t>
            </a:r>
          </a:p>
          <a:p>
            <a:r>
              <a:rPr lang="en-US" dirty="0" smtClean="0"/>
              <a:t>Height increases in case of overflow</a:t>
            </a:r>
          </a:p>
          <a:p>
            <a:r>
              <a:rPr lang="en-US" dirty="0" smtClean="0"/>
              <a:t>Deletion inverse of insertion but much much more complicated.   See [R&amp;G]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97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Indexed Sequential Access Method (ISAM)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 – trees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B+ – trees</a:t>
            </a:r>
          </a:p>
          <a:p>
            <a:r>
              <a:rPr lang="en-US" dirty="0"/>
              <a:t>MySQL index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6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and Non-Clustered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057"/>
          <a:stretch/>
        </p:blipFill>
        <p:spPr>
          <a:xfrm>
            <a:off x="0" y="1740801"/>
            <a:ext cx="9144000" cy="3357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499" y="3196234"/>
            <a:ext cx="8591007" cy="12413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Clustered index: Leaf nodes are in order</a:t>
            </a:r>
          </a:p>
          <a:p>
            <a:r>
              <a:rPr lang="en-US" dirty="0" smtClean="0"/>
              <a:t>Non-clustered index: Leaf nodes are not in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2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– trees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leaf nodes</a:t>
            </a:r>
          </a:p>
          <a:p>
            <a:r>
              <a:rPr lang="en-US" dirty="0" smtClean="0"/>
              <a:t>Each key appears in the leaf nodes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6590"/>
          <a:stretch/>
        </p:blipFill>
        <p:spPr>
          <a:xfrm>
            <a:off x="0" y="3296120"/>
            <a:ext cx="9144000" cy="34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6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Insertion Algorithm B+ – Tree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76201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un insert(</a:t>
            </a:r>
            <a:r>
              <a:rPr lang="en-US" dirty="0" err="1" smtClean="0">
                <a:latin typeface="Courier New"/>
                <a:cs typeface="Courier New"/>
              </a:rPr>
              <a:t>k:key</a:t>
            </a:r>
            <a:r>
              <a:rPr lang="en-US" dirty="0" smtClean="0">
                <a:latin typeface="Courier New"/>
                <a:cs typeface="Courier New"/>
              </a:rPr>
              <a:t>) =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(find the correct leaf node l;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 if (l overflows) then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 </a:t>
            </a:r>
            <a:r>
              <a:rPr lang="en-US" dirty="0" smtClean="0">
                <a:latin typeface="Courier New"/>
                <a:cs typeface="Courier New"/>
              </a:rPr>
              <a:t>  (split l and push middle key 				  to parent node p;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		  if p overflows then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    push recursively)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else insert k into l)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6268" y="3299689"/>
            <a:ext cx="1172116" cy="58477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ourier New"/>
                <a:cs typeface="Courier New"/>
              </a:rPr>
              <a:t>copy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4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 B+ - Tree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437" b="-21437"/>
          <a:stretch>
            <a:fillRect/>
          </a:stretch>
        </p:blipFill>
        <p:spPr>
          <a:xfrm>
            <a:off x="802535" y="852292"/>
            <a:ext cx="7696200" cy="518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F008D9-4992-EA45-A445-92D2255840B2}" type="slidenum">
              <a:rPr lang="da-DK" smtClean="0"/>
              <a:pPr>
                <a:defRPr/>
              </a:pPr>
              <a:t>55</a:t>
            </a:fld>
            <a:endParaRPr lang="da-DK" dirty="0"/>
          </a:p>
        </p:txBody>
      </p:sp>
      <p:sp>
        <p:nvSpPr>
          <p:cNvPr id="7" name="TextBox 6"/>
          <p:cNvSpPr txBox="1"/>
          <p:nvPr/>
        </p:nvSpPr>
        <p:spPr>
          <a:xfrm>
            <a:off x="5553283" y="5822798"/>
            <a:ext cx="2922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[thanks to Princeton]</a:t>
            </a: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98214" y="5313209"/>
            <a:ext cx="384169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</a:defRPr>
            </a:lvl9pPr>
          </a:lstStyle>
          <a:p>
            <a:r>
              <a:rPr lang="en-US" b="0" dirty="0" smtClean="0">
                <a:solidFill>
                  <a:srgbClr val="FF0000"/>
                </a:solidFill>
              </a:rPr>
              <a:t>Insert 19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2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B+ -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6323" b="-1632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F008D9-4992-EA45-A445-92D2255840B2}" type="slidenum">
              <a:rPr lang="da-DK" smtClean="0"/>
              <a:pPr>
                <a:defRPr/>
              </a:pPr>
              <a:t>56</a:t>
            </a:fld>
            <a:endParaRPr lang="da-DK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207066" y="5596919"/>
            <a:ext cx="384169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Verdana" charset="0"/>
              </a:defRPr>
            </a:lvl9pPr>
          </a:lstStyle>
          <a:p>
            <a:r>
              <a:rPr lang="en-US" b="0" dirty="0" smtClean="0">
                <a:solidFill>
                  <a:srgbClr val="FF0000"/>
                </a:solidFill>
              </a:rPr>
              <a:t>Insert 27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30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B+ - T</a:t>
            </a:r>
            <a:r>
              <a:rPr lang="en-US" dirty="0" smtClean="0"/>
              <a:t>ree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974" b="-1297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F008D9-4992-EA45-A445-92D2255840B2}" type="slidenum">
              <a:rPr lang="da-DK" smtClean="0"/>
              <a:pPr>
                <a:defRPr/>
              </a:pPr>
              <a:t>57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0852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B+ - Tree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9034" b="-1903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F008D9-4992-EA45-A445-92D2255840B2}" type="slidenum">
              <a:rPr lang="da-DK" smtClean="0"/>
              <a:pPr>
                <a:defRPr/>
              </a:pPr>
              <a:t>58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4886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B+ - Tree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3820" b="-1382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F008D9-4992-EA45-A445-92D2255840B2}" type="slidenum">
              <a:rPr lang="da-DK" smtClean="0"/>
              <a:pPr>
                <a:defRPr/>
              </a:pPr>
              <a:t>59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1310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Storage device </a:t>
            </a:r>
            <a:r>
              <a:rPr lang="en-US" dirty="0"/>
              <a:t>of choice. </a:t>
            </a:r>
            <a:endParaRPr lang="en-US" dirty="0" smtClean="0">
              <a:effectLst/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random </a:t>
            </a:r>
            <a:r>
              <a:rPr lang="en-US" i="1" dirty="0">
                <a:solidFill>
                  <a:srgbClr val="FF0000"/>
                </a:solidFill>
              </a:rPr>
              <a:t>access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vs</a:t>
            </a:r>
            <a:r>
              <a:rPr lang="en-US" dirty="0"/>
              <a:t>. </a:t>
            </a:r>
            <a:r>
              <a:rPr lang="en-US" i="1" dirty="0" smtClean="0">
                <a:solidFill>
                  <a:srgbClr val="FF0000"/>
                </a:solidFill>
              </a:rPr>
              <a:t>sequential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access</a:t>
            </a:r>
            <a:endParaRPr lang="en-US" dirty="0" smtClean="0">
              <a:solidFill>
                <a:srgbClr val="FF0000"/>
              </a:solidFill>
              <a:effectLst/>
            </a:endParaRPr>
          </a:p>
          <a:p>
            <a:r>
              <a:rPr lang="en-US" dirty="0" smtClean="0"/>
              <a:t>Data </a:t>
            </a:r>
            <a:r>
              <a:rPr lang="en-US" dirty="0"/>
              <a:t>is stored and retrieved in units called </a:t>
            </a:r>
            <a:r>
              <a:rPr lang="en-US" i="1" dirty="0" smtClean="0"/>
              <a:t>disk </a:t>
            </a:r>
            <a:r>
              <a:rPr lang="en-US" i="1" dirty="0"/>
              <a:t>blocks </a:t>
            </a:r>
            <a:r>
              <a:rPr lang="en-US" dirty="0"/>
              <a:t>or </a:t>
            </a:r>
            <a:r>
              <a:rPr lang="en-US" i="1" dirty="0"/>
              <a:t>pages</a:t>
            </a:r>
            <a:r>
              <a:rPr lang="en-US" dirty="0"/>
              <a:t>. </a:t>
            </a:r>
            <a:endParaRPr lang="en-US" dirty="0" smtClean="0">
              <a:effectLst/>
            </a:endParaRPr>
          </a:p>
          <a:p>
            <a:r>
              <a:rPr lang="en-US" dirty="0"/>
              <a:t>T</a:t>
            </a:r>
            <a:r>
              <a:rPr lang="en-US" dirty="0" smtClean="0"/>
              <a:t>ime to </a:t>
            </a:r>
            <a:r>
              <a:rPr lang="en-US" dirty="0"/>
              <a:t>retrieve a disk page </a:t>
            </a:r>
            <a:r>
              <a:rPr lang="en-US" dirty="0" smtClean="0"/>
              <a:t>depends upon </a:t>
            </a:r>
            <a:r>
              <a:rPr lang="en-US" dirty="0"/>
              <a:t>location on disk. </a:t>
            </a:r>
            <a:endParaRPr lang="en-US" dirty="0" smtClean="0">
              <a:effectLst/>
            </a:endParaRPr>
          </a:p>
          <a:p>
            <a:r>
              <a:rPr lang="en-US" dirty="0" smtClean="0"/>
              <a:t>Relative </a:t>
            </a:r>
            <a:r>
              <a:rPr lang="en-US" dirty="0"/>
              <a:t>placement of pages on disk is </a:t>
            </a:r>
            <a:r>
              <a:rPr lang="en-US" dirty="0" smtClean="0"/>
              <a:t>affects READ/WRITE speed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1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B+ trees</a:t>
            </a:r>
          </a:p>
          <a:p>
            <a:r>
              <a:rPr lang="en-US" dirty="0" smtClean="0"/>
              <a:t>Great data structure for indexes</a:t>
            </a:r>
          </a:p>
          <a:p>
            <a:r>
              <a:rPr lang="en-US" dirty="0" smtClean="0"/>
              <a:t>Order 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 of </a:t>
            </a:r>
            <a:r>
              <a:rPr lang="en-US" dirty="0" err="1" smtClean="0"/>
              <a:t>B+tree</a:t>
            </a:r>
            <a:r>
              <a:rPr lang="en-US" dirty="0" smtClean="0"/>
              <a:t>: minimal number of keys in a non-leaf node</a:t>
            </a:r>
          </a:p>
          <a:p>
            <a:r>
              <a:rPr lang="en-US" dirty="0" smtClean="0"/>
              <a:t>Maximal number of </a:t>
            </a:r>
            <a:r>
              <a:rPr lang="en-US" dirty="0" smtClean="0">
                <a:solidFill>
                  <a:srgbClr val="FF0000"/>
                </a:solidFill>
              </a:rPr>
              <a:t>2d</a:t>
            </a:r>
            <a:r>
              <a:rPr lang="en-US" dirty="0" smtClean="0"/>
              <a:t> keys in a non-leaf node</a:t>
            </a:r>
          </a:p>
          <a:p>
            <a:r>
              <a:rPr lang="en-US" dirty="0" smtClean="0"/>
              <a:t>Maximal fan-out  of </a:t>
            </a:r>
            <a:r>
              <a:rPr lang="en-US" dirty="0" smtClean="0">
                <a:solidFill>
                  <a:srgbClr val="FF0000"/>
                </a:solidFill>
              </a:rPr>
              <a:t>2d+1 </a:t>
            </a:r>
            <a:r>
              <a:rPr lang="en-US" dirty="0" smtClean="0"/>
              <a:t>of children nodes</a:t>
            </a:r>
          </a:p>
          <a:p>
            <a:r>
              <a:rPr lang="en-US" dirty="0" smtClean="0"/>
              <a:t>Supports clustered index, </a:t>
            </a:r>
            <a:r>
              <a:rPr lang="en-US" dirty="0" smtClean="0">
                <a:solidFill>
                  <a:srgbClr val="FF0000"/>
                </a:solidFill>
              </a:rPr>
              <a:t>full table scans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8000"/>
                </a:solidFill>
              </a:rPr>
              <a:t>range queries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6600"/>
                </a:solidFill>
              </a:rPr>
              <a:t>point queries.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9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Indexed Sequential Access Method (ISAM)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 – trees</a:t>
            </a:r>
          </a:p>
          <a:p>
            <a:r>
              <a:rPr lang="en-US" dirty="0" smtClean="0"/>
              <a:t>B+ – trees</a:t>
            </a:r>
          </a:p>
          <a:p>
            <a:r>
              <a:rPr lang="en-US" dirty="0">
                <a:solidFill>
                  <a:srgbClr val="FF0000"/>
                </a:solidFill>
              </a:rPr>
              <a:t>MySQL index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1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Index / Primary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50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CREATE TABLE </a:t>
            </a:r>
            <a:r>
              <a:rPr lang="en-US" dirty="0" smtClean="0">
                <a:latin typeface="Courier New"/>
                <a:cs typeface="Courier New"/>
              </a:rPr>
              <a:t>Person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pid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NOT NULL,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>
                <a:latin typeface="Courier New"/>
                <a:cs typeface="Courier New"/>
              </a:rPr>
              <a:t>l</a:t>
            </a:r>
            <a:r>
              <a:rPr lang="en-US" dirty="0" err="1" smtClean="0">
                <a:latin typeface="Courier New"/>
                <a:cs typeface="Courier New"/>
              </a:rPr>
              <a:t>astName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varchar</a:t>
            </a:r>
            <a:r>
              <a:rPr lang="en-US" dirty="0">
                <a:latin typeface="Courier New"/>
                <a:cs typeface="Courier New"/>
              </a:rPr>
              <a:t>(255) NOT NULL,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>
                <a:latin typeface="Courier New"/>
                <a:cs typeface="Courier New"/>
              </a:rPr>
              <a:t>f</a:t>
            </a:r>
            <a:r>
              <a:rPr lang="en-US" dirty="0" err="1" smtClean="0">
                <a:latin typeface="Courier New"/>
                <a:cs typeface="Courier New"/>
              </a:rPr>
              <a:t>irstName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varchar</a:t>
            </a:r>
            <a:r>
              <a:rPr lang="en-US" dirty="0">
                <a:latin typeface="Courier New"/>
                <a:cs typeface="Courier New"/>
              </a:rPr>
              <a:t>(255),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birthdate DATE,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city </a:t>
            </a:r>
            <a:r>
              <a:rPr lang="en-US" dirty="0" err="1">
                <a:latin typeface="Courier New"/>
                <a:cs typeface="Courier New"/>
              </a:rPr>
              <a:t>varchar</a:t>
            </a:r>
            <a:r>
              <a:rPr lang="en-US" dirty="0">
                <a:latin typeface="Courier New"/>
                <a:cs typeface="Courier New"/>
              </a:rPr>
              <a:t>(255),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PRIMARY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KEY </a:t>
            </a: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Courier New"/>
                <a:cs typeface="Courier New"/>
              </a:rPr>
              <a:t>pid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28954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3957" y="1600200"/>
            <a:ext cx="867663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Creates two non-clustered indexes on table </a:t>
            </a:r>
            <a:r>
              <a:rPr lang="en-US" dirty="0" smtClean="0">
                <a:latin typeface="Courier New"/>
                <a:cs typeface="Courier New"/>
              </a:rPr>
              <a:t>Person.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Index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7699" y="1931492"/>
            <a:ext cx="6002590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>
                <a:latin typeface="Courier" pitchFamily="-84" charset="0"/>
                <a:ea typeface="Courier" pitchFamily="-84" charset="0"/>
                <a:cs typeface="Courier" pitchFamily="-84" charset="0"/>
              </a:rPr>
              <a:t>CREATE INDEX </a:t>
            </a:r>
            <a:r>
              <a:rPr lang="da-DK" sz="2800" dirty="0" smtClean="0">
                <a:solidFill>
                  <a:srgbClr val="FF0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myIndex1</a:t>
            </a:r>
          </a:p>
          <a:p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ON Person(</a:t>
            </a:r>
            <a:r>
              <a:rPr lang="da-DK" sz="2800" dirty="0" err="1" smtClean="0">
                <a:solidFill>
                  <a:srgbClr val="3366FF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lastname</a:t>
            </a:r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);</a:t>
            </a:r>
          </a:p>
          <a:p>
            <a:endParaRPr lang="da-DK" sz="2800" dirty="0" smtClean="0">
              <a:latin typeface="Courier" pitchFamily="-84" charset="0"/>
              <a:ea typeface="Courier" pitchFamily="-84" charset="0"/>
              <a:cs typeface="Courier" pitchFamily="-84" charset="0"/>
            </a:endParaRPr>
          </a:p>
          <a:p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CREATE </a:t>
            </a:r>
            <a:r>
              <a:rPr lang="da-DK" sz="2800" dirty="0">
                <a:latin typeface="Courier" pitchFamily="-84" charset="0"/>
                <a:ea typeface="Courier" pitchFamily="-84" charset="0"/>
                <a:cs typeface="Courier" pitchFamily="-84" charset="0"/>
              </a:rPr>
              <a:t>INDEX </a:t>
            </a:r>
            <a:r>
              <a:rPr lang="da-DK" sz="2800" dirty="0" smtClean="0">
                <a:solidFill>
                  <a:srgbClr val="FF0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myIndex2</a:t>
            </a:r>
            <a:endParaRPr lang="da-DK" sz="2800" dirty="0">
              <a:solidFill>
                <a:srgbClr val="FF0000"/>
              </a:solidFill>
              <a:latin typeface="Courier" pitchFamily="-84" charset="0"/>
              <a:ea typeface="Courier" pitchFamily="-84" charset="0"/>
              <a:cs typeface="Courier" pitchFamily="-84" charset="0"/>
            </a:endParaRPr>
          </a:p>
          <a:p>
            <a:r>
              <a:rPr lang="da-DK" sz="2800" dirty="0">
                <a:latin typeface="Courier" pitchFamily="-84" charset="0"/>
                <a:ea typeface="Courier" pitchFamily="-84" charset="0"/>
                <a:cs typeface="Courier" pitchFamily="-84" charset="0"/>
              </a:rPr>
              <a:t>ON Person</a:t>
            </a:r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(</a:t>
            </a:r>
            <a:r>
              <a:rPr lang="da-DK" sz="2800" dirty="0" err="1" smtClean="0">
                <a:solidFill>
                  <a:srgbClr val="3366FF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firstname</a:t>
            </a:r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, </a:t>
            </a:r>
            <a:r>
              <a:rPr lang="da-DK" sz="2800" dirty="0">
                <a:solidFill>
                  <a:srgbClr val="3366FF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c</a:t>
            </a:r>
            <a:r>
              <a:rPr lang="da-DK" sz="2800" dirty="0" smtClean="0">
                <a:solidFill>
                  <a:srgbClr val="3366FF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ity</a:t>
            </a:r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)</a:t>
            </a:r>
            <a:r>
              <a:rPr lang="da-DK" sz="2800" dirty="0">
                <a:latin typeface="Courier" pitchFamily="-84" charset="0"/>
                <a:ea typeface="Courier" pitchFamily="-84" charset="0"/>
                <a:cs typeface="Courier" pitchFamily="-84" charset="0"/>
              </a:rPr>
              <a:t>;</a:t>
            </a:r>
          </a:p>
          <a:p>
            <a:endParaRPr lang="da-DK" sz="2800" dirty="0">
              <a:latin typeface="Courier" pitchFamily="-84" charset="0"/>
              <a:ea typeface="Courier" pitchFamily="-84" charset="0"/>
              <a:cs typeface="Courier" pitchFamily="-84" charset="0"/>
            </a:endParaRPr>
          </a:p>
          <a:p>
            <a:endParaRPr lang="da-DK" sz="2800" dirty="0">
              <a:latin typeface="Courier" pitchFamily="-84" charset="0"/>
              <a:ea typeface="Courier" pitchFamily="-84" charset="0"/>
              <a:cs typeface="Courier" pitchFamily="-8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1435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35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Index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Range query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DBMS computes best execution plan!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68530" y="3496953"/>
            <a:ext cx="62487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a-DK" sz="2800" dirty="0">
                <a:latin typeface="Courier"/>
                <a:cs typeface="Courier"/>
              </a:rPr>
              <a:t>SELECT *</a:t>
            </a:r>
            <a:br>
              <a:rPr lang="da-DK" sz="2800" dirty="0">
                <a:latin typeface="Courier"/>
                <a:cs typeface="Courier"/>
              </a:rPr>
            </a:br>
            <a:r>
              <a:rPr lang="da-DK" sz="2800" dirty="0">
                <a:latin typeface="Courier"/>
                <a:cs typeface="Courier"/>
              </a:rPr>
              <a:t>	FROM person</a:t>
            </a:r>
            <a:br>
              <a:rPr lang="da-DK" sz="2800" dirty="0">
                <a:latin typeface="Courier"/>
                <a:cs typeface="Courier"/>
              </a:rPr>
            </a:br>
            <a:r>
              <a:rPr lang="da-DK" sz="2800" dirty="0">
                <a:latin typeface="Courier"/>
                <a:cs typeface="Courier"/>
              </a:rPr>
              <a:t>	WHERE </a:t>
            </a:r>
            <a:r>
              <a:rPr lang="da-DK" sz="2800" dirty="0" err="1" smtClean="0">
                <a:solidFill>
                  <a:srgbClr val="3366FF"/>
                </a:solidFill>
                <a:latin typeface="Courier"/>
                <a:cs typeface="Courier"/>
              </a:rPr>
              <a:t>firstname</a:t>
            </a:r>
            <a:r>
              <a:rPr lang="da-DK" sz="2800" dirty="0">
                <a:latin typeface="Courier"/>
                <a:cs typeface="Courier"/>
              </a:rPr>
              <a:t>=</a:t>
            </a:r>
            <a:r>
              <a:rPr lang="da-DK" sz="2800" dirty="0" smtClean="0">
                <a:latin typeface="Courier"/>
                <a:cs typeface="Courier"/>
              </a:rPr>
              <a:t>’John’ </a:t>
            </a:r>
          </a:p>
          <a:p>
            <a:pPr>
              <a:defRPr/>
            </a:pPr>
            <a:r>
              <a:rPr lang="da-DK" sz="2800" dirty="0" smtClean="0">
                <a:latin typeface="Courier"/>
                <a:cs typeface="Courier"/>
              </a:rPr>
              <a:t>	and </a:t>
            </a:r>
            <a:r>
              <a:rPr lang="da-DK" sz="2800" dirty="0" err="1" smtClean="0">
                <a:solidFill>
                  <a:srgbClr val="3366FF"/>
                </a:solidFill>
                <a:latin typeface="Courier"/>
                <a:cs typeface="Courier"/>
              </a:rPr>
              <a:t>birthdate</a:t>
            </a:r>
            <a:r>
              <a:rPr lang="da-DK" sz="2800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da-DK" sz="2800" dirty="0" smtClean="0">
                <a:latin typeface="Courier"/>
                <a:cs typeface="Courier"/>
              </a:rPr>
              <a:t>&lt; ’</a:t>
            </a:r>
            <a:r>
              <a:rPr lang="da-DK" sz="2800" dirty="0">
                <a:latin typeface="Courier"/>
                <a:cs typeface="Courier"/>
              </a:rPr>
              <a:t>1950-1-1’</a:t>
            </a:r>
            <a:endParaRPr lang="da-DK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68426" y="1739606"/>
            <a:ext cx="60025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CREATE </a:t>
            </a:r>
            <a:r>
              <a:rPr lang="da-DK" sz="2800" dirty="0">
                <a:latin typeface="Courier" pitchFamily="-84" charset="0"/>
                <a:ea typeface="Courier" pitchFamily="-84" charset="0"/>
                <a:cs typeface="Courier" pitchFamily="-84" charset="0"/>
              </a:rPr>
              <a:t>INDEX </a:t>
            </a:r>
            <a:r>
              <a:rPr lang="da-DK" sz="2800" dirty="0" smtClean="0">
                <a:solidFill>
                  <a:srgbClr val="FF0000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myIndex2</a:t>
            </a:r>
            <a:endParaRPr lang="da-DK" sz="2800" dirty="0">
              <a:solidFill>
                <a:srgbClr val="FF0000"/>
              </a:solidFill>
              <a:latin typeface="Courier" pitchFamily="-84" charset="0"/>
              <a:ea typeface="Courier" pitchFamily="-84" charset="0"/>
              <a:cs typeface="Courier" pitchFamily="-84" charset="0"/>
            </a:endParaRPr>
          </a:p>
          <a:p>
            <a:r>
              <a:rPr lang="da-DK" sz="2800" dirty="0">
                <a:latin typeface="Courier" pitchFamily="-84" charset="0"/>
                <a:ea typeface="Courier" pitchFamily="-84" charset="0"/>
                <a:cs typeface="Courier" pitchFamily="-84" charset="0"/>
              </a:rPr>
              <a:t>ON Person</a:t>
            </a:r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(</a:t>
            </a:r>
            <a:r>
              <a:rPr lang="da-DK" sz="2800" dirty="0" err="1" smtClean="0">
                <a:solidFill>
                  <a:srgbClr val="3366FF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firstname</a:t>
            </a:r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, </a:t>
            </a:r>
            <a:r>
              <a:rPr lang="da-DK" sz="2800" dirty="0">
                <a:solidFill>
                  <a:srgbClr val="3366FF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c</a:t>
            </a:r>
            <a:r>
              <a:rPr lang="da-DK" sz="2800" dirty="0" smtClean="0">
                <a:solidFill>
                  <a:srgbClr val="3366FF"/>
                </a:solidFill>
                <a:latin typeface="Courier" pitchFamily="-84" charset="0"/>
                <a:ea typeface="Courier" pitchFamily="-84" charset="0"/>
                <a:cs typeface="Courier" pitchFamily="-84" charset="0"/>
              </a:rPr>
              <a:t>ity</a:t>
            </a:r>
            <a:r>
              <a:rPr lang="da-DK" sz="2800" dirty="0" smtClean="0">
                <a:latin typeface="Courier" pitchFamily="-84" charset="0"/>
                <a:ea typeface="Courier" pitchFamily="-84" charset="0"/>
                <a:cs typeface="Courier" pitchFamily="-84" charset="0"/>
              </a:rPr>
              <a:t>)</a:t>
            </a:r>
            <a:r>
              <a:rPr lang="da-DK" sz="2800" dirty="0">
                <a:latin typeface="Courier" pitchFamily="-84" charset="0"/>
                <a:ea typeface="Courier" pitchFamily="-84" charset="0"/>
                <a:cs typeface="Courier" pitchFamily="-84" charset="0"/>
              </a:rPr>
              <a:t>;</a:t>
            </a:r>
          </a:p>
          <a:p>
            <a:endParaRPr lang="da-DK" sz="2800" dirty="0">
              <a:latin typeface="Courier" pitchFamily="-84" charset="0"/>
              <a:ea typeface="Courier" pitchFamily="-84" charset="0"/>
              <a:cs typeface="Courier" pitchFamily="-8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453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about this next time!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4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Hard Disk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703"/>
          </a:xfrm>
        </p:spPr>
        <p:txBody>
          <a:bodyPr>
            <a:normAutofit/>
          </a:bodyPr>
          <a:lstStyle/>
          <a:p>
            <a:r>
              <a:rPr lang="en-US" dirty="0" smtClean="0"/>
              <a:t>Sector</a:t>
            </a:r>
          </a:p>
          <a:p>
            <a:r>
              <a:rPr lang="en-US" dirty="0" smtClean="0"/>
              <a:t>Track</a:t>
            </a:r>
          </a:p>
          <a:p>
            <a:r>
              <a:rPr lang="en-US" dirty="0" smtClean="0"/>
              <a:t>Cylinder</a:t>
            </a:r>
          </a:p>
          <a:p>
            <a:r>
              <a:rPr lang="en-US" dirty="0" smtClean="0"/>
              <a:t>Platter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Sector size: </a:t>
            </a:r>
            <a:r>
              <a:rPr lang="en-US" dirty="0" smtClean="0"/>
              <a:t>Fixed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Block size: </a:t>
            </a:r>
            <a:r>
              <a:rPr lang="en-US" dirty="0" smtClean="0"/>
              <a:t>Multiple of sector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736" y="1717250"/>
            <a:ext cx="47117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97" y="739449"/>
            <a:ext cx="6789303" cy="3903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Anatomy of a </a:t>
            </a:r>
            <a:r>
              <a:rPr lang="en-US" smtClean="0"/>
              <a:t>SSD Drive 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Sector</a:t>
            </a:r>
          </a:p>
          <a:p>
            <a:r>
              <a:rPr lang="en-US" dirty="0" smtClean="0"/>
              <a:t>Track</a:t>
            </a:r>
          </a:p>
          <a:p>
            <a:r>
              <a:rPr lang="en-US" dirty="0" smtClean="0"/>
              <a:t>Cylinder</a:t>
            </a:r>
          </a:p>
          <a:p>
            <a:r>
              <a:rPr lang="en-US" dirty="0" smtClean="0"/>
              <a:t>Platter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Sector size: </a:t>
            </a:r>
            <a:r>
              <a:rPr lang="en-US" dirty="0" smtClean="0"/>
              <a:t>Fixed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Block size: </a:t>
            </a:r>
            <a:r>
              <a:rPr lang="en-US" dirty="0" smtClean="0"/>
              <a:t>Multiple of sector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3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3158" b="3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982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1231</Words>
  <Application>Microsoft Macintosh PowerPoint</Application>
  <PresentationFormat>On-screen Show (4:3)</PresentationFormat>
  <Paragraphs>455</Paragraphs>
  <Slides>65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Tree Shaped Indexes</vt:lpstr>
      <vt:lpstr>Database System Architecture</vt:lpstr>
      <vt:lpstr>Physical Level</vt:lpstr>
      <vt:lpstr>HardDrive    vs.    SSD</vt:lpstr>
      <vt:lpstr>Disk and Files</vt:lpstr>
      <vt:lpstr>Hard Disks</vt:lpstr>
      <vt:lpstr>Anatomy of a Hard Disk  </vt:lpstr>
      <vt:lpstr>Anatomy of a SSD Drive </vt:lpstr>
      <vt:lpstr>Storage Hierarchy</vt:lpstr>
      <vt:lpstr>Disk Page = Disk Block</vt:lpstr>
      <vt:lpstr>Speed Comparison</vt:lpstr>
      <vt:lpstr>Arranging Pages on a Disk</vt:lpstr>
      <vt:lpstr>Database System Architecture</vt:lpstr>
      <vt:lpstr>Buffer</vt:lpstr>
      <vt:lpstr>Storing Data/Dirty Page</vt:lpstr>
      <vt:lpstr>Page Fault</vt:lpstr>
      <vt:lpstr>Buffer manager</vt:lpstr>
      <vt:lpstr>Strategy</vt:lpstr>
      <vt:lpstr>Database System Architecture</vt:lpstr>
      <vt:lpstr>Files for DBMS</vt:lpstr>
      <vt:lpstr>Page Formats</vt:lpstr>
      <vt:lpstr>Fixed Length Records</vt:lpstr>
      <vt:lpstr>Retrieval</vt:lpstr>
      <vt:lpstr>Insertion</vt:lpstr>
      <vt:lpstr>Deletion</vt:lpstr>
      <vt:lpstr>Variable Length Records</vt:lpstr>
      <vt:lpstr>Retrieval</vt:lpstr>
      <vt:lpstr>Insertion</vt:lpstr>
      <vt:lpstr>Deletion</vt:lpstr>
      <vt:lpstr>Deletion</vt:lpstr>
      <vt:lpstr>Database System Architecture</vt:lpstr>
      <vt:lpstr>The Need For Speed</vt:lpstr>
      <vt:lpstr>Indexes</vt:lpstr>
      <vt:lpstr>Contents</vt:lpstr>
      <vt:lpstr>ISAM</vt:lpstr>
      <vt:lpstr>Insertion and Overflow</vt:lpstr>
      <vt:lpstr>ISAM in Action</vt:lpstr>
      <vt:lpstr>Properties</vt:lpstr>
      <vt:lpstr>Insertion 23*, 48*, 41*, 42*</vt:lpstr>
      <vt:lpstr>Deletion  42*, 51*, 97*</vt:lpstr>
      <vt:lpstr>Contents</vt:lpstr>
      <vt:lpstr>B-Trees</vt:lpstr>
      <vt:lpstr>Point Queries</vt:lpstr>
      <vt:lpstr>Range Queries</vt:lpstr>
      <vt:lpstr>Insertion</vt:lpstr>
      <vt:lpstr>Insertion</vt:lpstr>
      <vt:lpstr>Insertion</vt:lpstr>
      <vt:lpstr>Insertion </vt:lpstr>
      <vt:lpstr>Insertion Algorithm B – Tree </vt:lpstr>
      <vt:lpstr>B-Trees</vt:lpstr>
      <vt:lpstr>Contents</vt:lpstr>
      <vt:lpstr>Clustered and Non-Clustered Index</vt:lpstr>
      <vt:lpstr>B+ – trees </vt:lpstr>
      <vt:lpstr>Insertion Algorithm B+ – Tree  </vt:lpstr>
      <vt:lpstr>Example  B+ - Tree</vt:lpstr>
      <vt:lpstr>Example  B+ - Tree</vt:lpstr>
      <vt:lpstr>Example  B+ - Tree</vt:lpstr>
      <vt:lpstr>Example  B+ - Tree</vt:lpstr>
      <vt:lpstr>Example  B+ - Tree</vt:lpstr>
      <vt:lpstr>Summary</vt:lpstr>
      <vt:lpstr>Contents</vt:lpstr>
      <vt:lpstr>Clustered Index / Primary Index</vt:lpstr>
      <vt:lpstr>Secondary Index</vt:lpstr>
      <vt:lpstr>Efficiency Gain</vt:lpstr>
      <vt:lpstr>More about this next time!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dc:creator>Carsten Schürmann</dc:creator>
  <cp:lastModifiedBy>Carsten Schürmann</cp:lastModifiedBy>
  <cp:revision>121</cp:revision>
  <cp:lastPrinted>2015-09-29T19:36:09Z</cp:lastPrinted>
  <dcterms:created xsi:type="dcterms:W3CDTF">2015-09-27T19:58:45Z</dcterms:created>
  <dcterms:modified xsi:type="dcterms:W3CDTF">2015-09-30T09:30:07Z</dcterms:modified>
</cp:coreProperties>
</file>